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5" r:id="rId1"/>
  </p:sldMasterIdLst>
  <p:notesMasterIdLst>
    <p:notesMasterId r:id="rId17"/>
  </p:notesMasterIdLst>
  <p:handoutMasterIdLst>
    <p:handoutMasterId r:id="rId18"/>
  </p:handoutMasterIdLst>
  <p:sldIdLst>
    <p:sldId id="266" r:id="rId2"/>
    <p:sldId id="323" r:id="rId3"/>
    <p:sldId id="325" r:id="rId4"/>
    <p:sldId id="327" r:id="rId5"/>
    <p:sldId id="377" r:id="rId6"/>
    <p:sldId id="381" r:id="rId7"/>
    <p:sldId id="385" r:id="rId8"/>
    <p:sldId id="387" r:id="rId9"/>
    <p:sldId id="386" r:id="rId10"/>
    <p:sldId id="329" r:id="rId11"/>
    <p:sldId id="388" r:id="rId12"/>
    <p:sldId id="330" r:id="rId13"/>
    <p:sldId id="389" r:id="rId14"/>
    <p:sldId id="390" r:id="rId15"/>
    <p:sldId id="380" r:id="rId16"/>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1">
          <p15:clr>
            <a:srgbClr val="A4A3A4"/>
          </p15:clr>
        </p15:guide>
        <p15:guide id="2" pos="268">
          <p15:clr>
            <a:srgbClr val="A4A3A4"/>
          </p15:clr>
        </p15:guide>
        <p15:guide id="3" orient="horz" pos="2051">
          <p15:clr>
            <a:srgbClr val="A4A3A4"/>
          </p15:clr>
        </p15:guide>
        <p15:guide id="4" pos="271">
          <p15:clr>
            <a:srgbClr val="A4A3A4"/>
          </p15:clr>
        </p15:guide>
      </p15:sldGuideLst>
    </p:ext>
    <p:ext uri="{2D200454-40CA-4A62-9FC3-DE9A4176ACB9}">
      <p15:notesGuideLst xmlns:p15="http://schemas.microsoft.com/office/powerpoint/2012/main">
        <p15:guide id="1" orient="horz" pos="2172" userDrawn="1">
          <p15:clr>
            <a:srgbClr val="A4A3A4"/>
          </p15:clr>
        </p15:guide>
        <p15:guide id="2" pos="1360" userDrawn="1">
          <p15:clr>
            <a:srgbClr val="A4A3A4"/>
          </p15:clr>
        </p15:guide>
        <p15:guide id="3" orient="horz" pos="2208" userDrawn="1">
          <p15:clr>
            <a:srgbClr val="A4A3A4"/>
          </p15:clr>
        </p15:guide>
        <p15:guide id="4" pos="2928" userDrawn="1">
          <p15:clr>
            <a:srgbClr val="A4A3A4"/>
          </p15:clr>
        </p15:guide>
        <p15:guide id="5" orient="horz" pos="2880">
          <p15:clr>
            <a:srgbClr val="A4A3A4"/>
          </p15:clr>
        </p15:guide>
        <p15:guide id="6" orient="horz" pos="2928">
          <p15:clr>
            <a:srgbClr val="A4A3A4"/>
          </p15:clr>
        </p15:guide>
        <p15:guide id="7" pos="1026">
          <p15:clr>
            <a:srgbClr val="A4A3A4"/>
          </p15:clr>
        </p15:guide>
        <p15:guide id="8"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0057"/>
    <a:srgbClr val="C34DA3"/>
    <a:srgbClr val="004466"/>
    <a:srgbClr val="4E71E1"/>
    <a:srgbClr val="E4E4E4"/>
    <a:srgbClr val="93F5FF"/>
    <a:srgbClr val="223344"/>
    <a:srgbClr val="EE2277"/>
    <a:srgbClr val="F03441"/>
    <a:srgbClr val="DE10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18" autoAdjust="0"/>
    <p:restoredTop sz="83735" autoAdjust="0"/>
  </p:normalViewPr>
  <p:slideViewPr>
    <p:cSldViewPr snapToGrid="0">
      <p:cViewPr varScale="1">
        <p:scale>
          <a:sx n="127" d="100"/>
          <a:sy n="127" d="100"/>
        </p:scale>
        <p:origin x="1176" y="176"/>
      </p:cViewPr>
      <p:guideLst>
        <p:guide orient="horz" pos="901"/>
        <p:guide pos="268"/>
        <p:guide orient="horz" pos="2051"/>
        <p:guide pos="271"/>
      </p:guideLst>
    </p:cSldViewPr>
  </p:slideViewPr>
  <p:outlineViewPr>
    <p:cViewPr>
      <p:scale>
        <a:sx n="33" d="100"/>
        <a:sy n="33" d="100"/>
      </p:scale>
      <p:origin x="0" y="87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5" d="100"/>
          <a:sy n="85" d="100"/>
        </p:scale>
        <p:origin x="2680" y="192"/>
      </p:cViewPr>
      <p:guideLst>
        <p:guide orient="horz" pos="2172"/>
        <p:guide pos="1360"/>
        <p:guide orient="horz" pos="2208"/>
        <p:guide pos="2928"/>
        <p:guide orient="horz" pos="2880"/>
        <p:guide orient="horz" pos="2928"/>
        <p:guide pos="1026"/>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68" tIns="46584" rIns="93168" bIns="46584"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68" tIns="46584" rIns="93168" bIns="46584" rtlCol="0"/>
          <a:lstStyle>
            <a:lvl1pPr algn="r">
              <a:defRPr sz="1200"/>
            </a:lvl1pPr>
          </a:lstStyle>
          <a:p>
            <a:fld id="{5FCFCA14-135A-4363-843C-AA286323A8BD}" type="datetimeFigureOut">
              <a:rPr lang="en-US" smtClean="0"/>
              <a:t>5/31/20</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68" tIns="46584" rIns="93168" bIns="4658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68" tIns="46584" rIns="93168" bIns="46584" rtlCol="0" anchor="b"/>
          <a:lstStyle>
            <a:lvl1pPr algn="r">
              <a:defRPr sz="1200"/>
            </a:lvl1pPr>
          </a:lstStyle>
          <a:p>
            <a:fld id="{7BDDE0B4-CF2C-4708-8D33-D8F4C0E3DE27}" type="slidenum">
              <a:rPr lang="en-US" smtClean="0"/>
              <a:t>‹#›</a:t>
            </a:fld>
            <a:endParaRPr lang="en-US" dirty="0"/>
          </a:p>
        </p:txBody>
      </p:sp>
    </p:spTree>
    <p:extLst>
      <p:ext uri="{BB962C8B-B14F-4D97-AF65-F5344CB8AC3E}">
        <p14:creationId xmlns:p14="http://schemas.microsoft.com/office/powerpoint/2010/main" val="2935964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68" tIns="46584" rIns="93168" bIns="46584"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68" tIns="46584" rIns="93168" bIns="46584" rtlCol="0"/>
          <a:lstStyle>
            <a:lvl1pPr algn="r">
              <a:defRPr sz="1200"/>
            </a:lvl1pPr>
          </a:lstStyle>
          <a:p>
            <a:fld id="{0E5E2725-1224-49A5-AC9B-A3CAEE34741D}" type="datetimeFigureOut">
              <a:rPr lang="en-US" smtClean="0"/>
              <a:t>5/31/20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68" tIns="46584" rIns="93168" bIns="46584"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68" tIns="46584" rIns="93168"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68" tIns="46584" rIns="93168" bIns="4658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68" tIns="46584" rIns="93168" bIns="46584" rtlCol="0" anchor="b"/>
          <a:lstStyle>
            <a:lvl1pPr algn="r">
              <a:defRPr sz="1200"/>
            </a:lvl1pPr>
          </a:lstStyle>
          <a:p>
            <a:fld id="{7B9E8BFE-F454-44CF-A2A9-F0A1EE63C1EA}" type="slidenum">
              <a:rPr lang="en-US" smtClean="0"/>
              <a:t>‹#›</a:t>
            </a:fld>
            <a:endParaRPr lang="en-US" dirty="0"/>
          </a:p>
        </p:txBody>
      </p:sp>
    </p:spTree>
    <p:extLst>
      <p:ext uri="{BB962C8B-B14F-4D97-AF65-F5344CB8AC3E}">
        <p14:creationId xmlns:p14="http://schemas.microsoft.com/office/powerpoint/2010/main" val="844145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9E8BFE-F454-44CF-A2A9-F0A1EE63C1EA}" type="slidenum">
              <a:rPr lang="en-US" smtClean="0"/>
              <a:t>1</a:t>
            </a:fld>
            <a:endParaRPr lang="en-US" dirty="0"/>
          </a:p>
        </p:txBody>
      </p:sp>
    </p:spTree>
    <p:extLst>
      <p:ext uri="{BB962C8B-B14F-4D97-AF65-F5344CB8AC3E}">
        <p14:creationId xmlns:p14="http://schemas.microsoft.com/office/powerpoint/2010/main" val="4226649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E8BFE-F454-44CF-A2A9-F0A1EE63C1EA}" type="slidenum">
              <a:rPr lang="en-US" smtClean="0"/>
              <a:t>10</a:t>
            </a:fld>
            <a:endParaRPr lang="en-US" dirty="0"/>
          </a:p>
        </p:txBody>
      </p:sp>
    </p:spTree>
    <p:extLst>
      <p:ext uri="{BB962C8B-B14F-4D97-AF65-F5344CB8AC3E}">
        <p14:creationId xmlns:p14="http://schemas.microsoft.com/office/powerpoint/2010/main" val="2110910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E8BFE-F454-44CF-A2A9-F0A1EE63C1EA}" type="slidenum">
              <a:rPr lang="en-US" smtClean="0"/>
              <a:t>11</a:t>
            </a:fld>
            <a:endParaRPr lang="en-US" dirty="0"/>
          </a:p>
        </p:txBody>
      </p:sp>
    </p:spTree>
    <p:extLst>
      <p:ext uri="{BB962C8B-B14F-4D97-AF65-F5344CB8AC3E}">
        <p14:creationId xmlns:p14="http://schemas.microsoft.com/office/powerpoint/2010/main" val="1568057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9E8BFE-F454-44CF-A2A9-F0A1EE63C1EA}" type="slidenum">
              <a:rPr lang="en-US" smtClean="0"/>
              <a:t>12</a:t>
            </a:fld>
            <a:endParaRPr lang="en-US" dirty="0"/>
          </a:p>
        </p:txBody>
      </p:sp>
    </p:spTree>
    <p:extLst>
      <p:ext uri="{BB962C8B-B14F-4D97-AF65-F5344CB8AC3E}">
        <p14:creationId xmlns:p14="http://schemas.microsoft.com/office/powerpoint/2010/main" val="1490806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9E8BFE-F454-44CF-A2A9-F0A1EE63C1EA}" type="slidenum">
              <a:rPr lang="en-US" smtClean="0"/>
              <a:t>13</a:t>
            </a:fld>
            <a:endParaRPr lang="en-US" dirty="0"/>
          </a:p>
        </p:txBody>
      </p:sp>
    </p:spTree>
    <p:extLst>
      <p:ext uri="{BB962C8B-B14F-4D97-AF65-F5344CB8AC3E}">
        <p14:creationId xmlns:p14="http://schemas.microsoft.com/office/powerpoint/2010/main" val="3119217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9E8BFE-F454-44CF-A2A9-F0A1EE63C1EA}" type="slidenum">
              <a:rPr lang="en-US" smtClean="0"/>
              <a:t>14</a:t>
            </a:fld>
            <a:endParaRPr lang="en-US" dirty="0"/>
          </a:p>
        </p:txBody>
      </p:sp>
    </p:spTree>
    <p:extLst>
      <p:ext uri="{BB962C8B-B14F-4D97-AF65-F5344CB8AC3E}">
        <p14:creationId xmlns:p14="http://schemas.microsoft.com/office/powerpoint/2010/main" val="221737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E8BFE-F454-44CF-A2A9-F0A1EE63C1EA}" type="slidenum">
              <a:rPr lang="en-US" smtClean="0"/>
              <a:t>2</a:t>
            </a:fld>
            <a:endParaRPr lang="en-US" dirty="0"/>
          </a:p>
        </p:txBody>
      </p:sp>
    </p:spTree>
    <p:extLst>
      <p:ext uri="{BB962C8B-B14F-4D97-AF65-F5344CB8AC3E}">
        <p14:creationId xmlns:p14="http://schemas.microsoft.com/office/powerpoint/2010/main" val="18313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E8BFE-F454-44CF-A2A9-F0A1EE63C1EA}" type="slidenum">
              <a:rPr lang="en-US" smtClean="0"/>
              <a:t>3</a:t>
            </a:fld>
            <a:endParaRPr lang="en-US" dirty="0"/>
          </a:p>
        </p:txBody>
      </p:sp>
    </p:spTree>
    <p:extLst>
      <p:ext uri="{BB962C8B-B14F-4D97-AF65-F5344CB8AC3E}">
        <p14:creationId xmlns:p14="http://schemas.microsoft.com/office/powerpoint/2010/main" val="1243115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solidFill>
                  <a:schemeClr val="accent2"/>
                </a:solidFill>
                <a:latin typeface="Calibri" panose="020F0502020204030204" pitchFamily="34" charset="0"/>
                <a:cs typeface="Calibri" panose="020F0502020204030204" pitchFamily="34" charset="0"/>
              </a:rPr>
              <a:t>Aiming</a:t>
            </a:r>
            <a:r>
              <a:rPr lang="en-US" b="0" dirty="0">
                <a:solidFill>
                  <a:schemeClr val="accent2"/>
                </a:solidFill>
                <a:latin typeface="Calibri" panose="020F0502020204030204" pitchFamily="34" charset="0"/>
                <a:cs typeface="Calibri" panose="020F0502020204030204" pitchFamily="34" charset="0"/>
              </a:rPr>
              <a:t> </a:t>
            </a:r>
            <a:r>
              <a:rPr lang="en-US" sz="1200" b="0" dirty="0">
                <a:solidFill>
                  <a:schemeClr val="accent2"/>
                </a:solidFill>
                <a:latin typeface="Calibri" panose="020F0502020204030204" pitchFamily="34" charset="0"/>
                <a:cs typeface="Calibri" panose="020F0502020204030204" pitchFamily="34" charset="0"/>
              </a:rPr>
              <a:t>to optimize human processes, we are taking advantage of Machine Learning techniques running multiple testing scenarios to predict events through statistics calculations working on the prevention of unwelcome trends.</a:t>
            </a:r>
          </a:p>
          <a:p>
            <a:endParaRPr lang="en-US" dirty="0"/>
          </a:p>
        </p:txBody>
      </p:sp>
      <p:sp>
        <p:nvSpPr>
          <p:cNvPr id="4" name="Slide Number Placeholder 3"/>
          <p:cNvSpPr>
            <a:spLocks noGrp="1"/>
          </p:cNvSpPr>
          <p:nvPr>
            <p:ph type="sldNum" sz="quarter" idx="10"/>
          </p:nvPr>
        </p:nvSpPr>
        <p:spPr/>
        <p:txBody>
          <a:bodyPr/>
          <a:lstStyle/>
          <a:p>
            <a:fld id="{7B9E8BFE-F454-44CF-A2A9-F0A1EE63C1EA}" type="slidenum">
              <a:rPr lang="en-US" smtClean="0"/>
              <a:t>4</a:t>
            </a:fld>
            <a:endParaRPr lang="en-US" dirty="0"/>
          </a:p>
        </p:txBody>
      </p:sp>
    </p:spTree>
    <p:extLst>
      <p:ext uri="{BB962C8B-B14F-4D97-AF65-F5344CB8AC3E}">
        <p14:creationId xmlns:p14="http://schemas.microsoft.com/office/powerpoint/2010/main" val="1499793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0" i="0" kern="1200" dirty="0" err="1">
                <a:solidFill>
                  <a:schemeClr val="tx1"/>
                </a:solidFill>
                <a:effectLst/>
                <a:latin typeface="+mn-lt"/>
                <a:ea typeface="+mn-ea"/>
                <a:cs typeface="+mn-cs"/>
              </a:rPr>
              <a:t>StandardScaler</a:t>
            </a:r>
            <a:r>
              <a:rPr lang="en-CA" sz="1200" b="0" i="0" kern="1200" dirty="0">
                <a:solidFill>
                  <a:schemeClr val="tx1"/>
                </a:solidFill>
                <a:effectLst/>
                <a:latin typeface="+mn-lt"/>
                <a:ea typeface="+mn-ea"/>
                <a:cs typeface="+mn-cs"/>
              </a:rPr>
              <a:t> therefore cannot guarantee balanced feature scales in the presence of outliers.</a:t>
            </a:r>
          </a:p>
          <a:p>
            <a:pPr fontAlgn="base"/>
            <a:r>
              <a:rPr lang="en-CA" sz="1200" b="0" i="0" kern="1200" dirty="0" err="1">
                <a:solidFill>
                  <a:schemeClr val="tx1"/>
                </a:solidFill>
                <a:effectLst/>
                <a:latin typeface="+mn-lt"/>
                <a:ea typeface="+mn-ea"/>
                <a:cs typeface="+mn-cs"/>
              </a:rPr>
              <a:t>MinMaxScaler</a:t>
            </a:r>
            <a:r>
              <a:rPr lang="en-CA" sz="1200" b="0" i="0" kern="1200" dirty="0">
                <a:solidFill>
                  <a:schemeClr val="tx1"/>
                </a:solidFill>
                <a:effectLst/>
                <a:latin typeface="+mn-lt"/>
                <a:ea typeface="+mn-ea"/>
                <a:cs typeface="+mn-cs"/>
              </a:rPr>
              <a:t> rescales the data set such that all feature values are in the range [0, 1] as shown in the right panel below. However, this scaling compress all inliers in the narrow range [0, 0.005] for the transformed number of households.</a:t>
            </a:r>
          </a:p>
          <a:p>
            <a:endParaRPr lang="en-US" dirty="0"/>
          </a:p>
        </p:txBody>
      </p:sp>
      <p:sp>
        <p:nvSpPr>
          <p:cNvPr id="4" name="Slide Number Placeholder 3"/>
          <p:cNvSpPr>
            <a:spLocks noGrp="1"/>
          </p:cNvSpPr>
          <p:nvPr>
            <p:ph type="sldNum" sz="quarter" idx="10"/>
          </p:nvPr>
        </p:nvSpPr>
        <p:spPr/>
        <p:txBody>
          <a:bodyPr/>
          <a:lstStyle/>
          <a:p>
            <a:fld id="{7B9E8BFE-F454-44CF-A2A9-F0A1EE63C1EA}" type="slidenum">
              <a:rPr lang="en-US" smtClean="0"/>
              <a:t>5</a:t>
            </a:fld>
            <a:endParaRPr lang="en-US" dirty="0"/>
          </a:p>
        </p:txBody>
      </p:sp>
    </p:spTree>
    <p:extLst>
      <p:ext uri="{BB962C8B-B14F-4D97-AF65-F5344CB8AC3E}">
        <p14:creationId xmlns:p14="http://schemas.microsoft.com/office/powerpoint/2010/main" val="1390066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E8BFE-F454-44CF-A2A9-F0A1EE63C1EA}" type="slidenum">
              <a:rPr lang="en-US" smtClean="0"/>
              <a:t>6</a:t>
            </a:fld>
            <a:endParaRPr lang="en-US" dirty="0"/>
          </a:p>
        </p:txBody>
      </p:sp>
    </p:spTree>
    <p:extLst>
      <p:ext uri="{BB962C8B-B14F-4D97-AF65-F5344CB8AC3E}">
        <p14:creationId xmlns:p14="http://schemas.microsoft.com/office/powerpoint/2010/main" val="2754648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E8BFE-F454-44CF-A2A9-F0A1EE63C1EA}" type="slidenum">
              <a:rPr lang="en-US" smtClean="0"/>
              <a:t>7</a:t>
            </a:fld>
            <a:endParaRPr lang="en-US" dirty="0"/>
          </a:p>
        </p:txBody>
      </p:sp>
    </p:spTree>
    <p:extLst>
      <p:ext uri="{BB962C8B-B14F-4D97-AF65-F5344CB8AC3E}">
        <p14:creationId xmlns:p14="http://schemas.microsoft.com/office/powerpoint/2010/main" val="417738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E8BFE-F454-44CF-A2A9-F0A1EE63C1EA}" type="slidenum">
              <a:rPr lang="en-US" smtClean="0"/>
              <a:t>8</a:t>
            </a:fld>
            <a:endParaRPr lang="en-US" dirty="0"/>
          </a:p>
        </p:txBody>
      </p:sp>
    </p:spTree>
    <p:extLst>
      <p:ext uri="{BB962C8B-B14F-4D97-AF65-F5344CB8AC3E}">
        <p14:creationId xmlns:p14="http://schemas.microsoft.com/office/powerpoint/2010/main" val="1028693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E8BFE-F454-44CF-A2A9-F0A1EE63C1EA}" type="slidenum">
              <a:rPr lang="en-US" smtClean="0"/>
              <a:t>9</a:t>
            </a:fld>
            <a:endParaRPr lang="en-US" dirty="0"/>
          </a:p>
        </p:txBody>
      </p:sp>
    </p:spTree>
    <p:extLst>
      <p:ext uri="{BB962C8B-B14F-4D97-AF65-F5344CB8AC3E}">
        <p14:creationId xmlns:p14="http://schemas.microsoft.com/office/powerpoint/2010/main" val="2073414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w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25449" y="189598"/>
            <a:ext cx="941877" cy="1498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7800691" y="204712"/>
            <a:ext cx="969880" cy="86601"/>
          </a:xfrm>
          <a:prstGeom prst="rect">
            <a:avLst/>
          </a:prstGeom>
        </p:spPr>
      </p:pic>
      <p:pic>
        <p:nvPicPr>
          <p:cNvPr id="5" name="Picture 4">
            <a:extLst>
              <a:ext uri="{FF2B5EF4-FFF2-40B4-BE49-F238E27FC236}">
                <a16:creationId xmlns:a16="http://schemas.microsoft.com/office/drawing/2014/main" id="{5C4BD9D1-DF03-214D-B332-DBC3D3D06C3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Tree>
    <p:extLst>
      <p:ext uri="{BB962C8B-B14F-4D97-AF65-F5344CB8AC3E}">
        <p14:creationId xmlns:p14="http://schemas.microsoft.com/office/powerpoint/2010/main" val="33182059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a:xfrm>
            <a:off x="426246" y="256358"/>
            <a:ext cx="6891768" cy="753439"/>
          </a:xfrm>
          <a:prstGeom prst="rect">
            <a:avLst/>
          </a:prstGeom>
        </p:spPr>
        <p:txBody>
          <a:bodyPr/>
          <a:lstStyle>
            <a:lvl1pPr>
              <a:defRPr>
                <a:solidFill>
                  <a:schemeClr val="accent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77E68ECE-59D7-452D-8595-BBB947F3BD2D}" type="slidenum">
              <a:rPr lang="en-US" smtClean="0"/>
              <a:pPr/>
              <a:t>‹#›</a:t>
            </a:fld>
            <a:endParaRPr lang="en-US" dirty="0"/>
          </a:p>
        </p:txBody>
      </p:sp>
      <p:sp>
        <p:nvSpPr>
          <p:cNvPr id="5" name="Text Placeholder 4"/>
          <p:cNvSpPr>
            <a:spLocks noGrp="1"/>
          </p:cNvSpPr>
          <p:nvPr>
            <p:ph type="body" sz="quarter" idx="13"/>
          </p:nvPr>
        </p:nvSpPr>
        <p:spPr>
          <a:xfrm>
            <a:off x="430213" y="1430338"/>
            <a:ext cx="6892925" cy="298767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Tree>
    <p:extLst>
      <p:ext uri="{BB962C8B-B14F-4D97-AF65-F5344CB8AC3E}">
        <p14:creationId xmlns:p14="http://schemas.microsoft.com/office/powerpoint/2010/main" val="5432446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sp>
        <p:nvSpPr>
          <p:cNvPr id="2" name="Title 1"/>
          <p:cNvSpPr>
            <a:spLocks noGrp="1"/>
          </p:cNvSpPr>
          <p:nvPr>
            <p:ph type="title"/>
          </p:nvPr>
        </p:nvSpPr>
        <p:spPr>
          <a:xfrm>
            <a:off x="426246" y="256358"/>
            <a:ext cx="6891768" cy="753439"/>
          </a:xfrm>
          <a:prstGeom prst="rect">
            <a:avLst/>
          </a:prstGeom>
        </p:spPr>
        <p:txBody>
          <a:bodyPr/>
          <a:lstStyle>
            <a:lvl1pPr>
              <a:defRPr>
                <a:solidFill>
                  <a:schemeClr val="accent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77E68ECE-59D7-452D-8595-BBB947F3BD2D}" type="slidenum">
              <a:rPr lang="en-US" smtClean="0"/>
              <a:pPr/>
              <a:t>‹#›</a:t>
            </a:fld>
            <a:endParaRPr lang="en-US" dirty="0"/>
          </a:p>
        </p:txBody>
      </p:sp>
      <p:sp>
        <p:nvSpPr>
          <p:cNvPr id="5" name="Text Placeholder 4"/>
          <p:cNvSpPr>
            <a:spLocks noGrp="1"/>
          </p:cNvSpPr>
          <p:nvPr>
            <p:ph type="body" sz="quarter" idx="13"/>
          </p:nvPr>
        </p:nvSpPr>
        <p:spPr>
          <a:xfrm>
            <a:off x="430213" y="1430338"/>
            <a:ext cx="6892925" cy="298767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Tree>
    <p:extLst>
      <p:ext uri="{BB962C8B-B14F-4D97-AF65-F5344CB8AC3E}">
        <p14:creationId xmlns:p14="http://schemas.microsoft.com/office/powerpoint/2010/main" val="25254389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686800" y="4767263"/>
            <a:ext cx="457200" cy="273844"/>
          </a:xfrm>
          <a:prstGeom prst="rect">
            <a:avLst/>
          </a:prstGeom>
        </p:spPr>
        <p:txBody>
          <a:bodyPr vert="horz" lIns="91440" tIns="45720" rIns="91440" bIns="45720" rtlCol="0" anchor="ctr"/>
          <a:lstStyle>
            <a:lvl1pPr algn="l">
              <a:defRPr sz="900">
                <a:solidFill>
                  <a:schemeClr val="accent2"/>
                </a:solidFill>
                <a:latin typeface="Arial" panose="020B0604020202020204" pitchFamily="34" charset="0"/>
                <a:cs typeface="Arial" panose="020B0604020202020204" pitchFamily="34" charset="0"/>
              </a:defRPr>
            </a:lvl1pPr>
          </a:lstStyle>
          <a:p>
            <a:fld id="{77E68ECE-59D7-452D-8595-BBB947F3BD2D}" type="slidenum">
              <a:rPr lang="en-US" smtClean="0"/>
              <a:pPr/>
              <a:t>‹#›</a:t>
            </a:fld>
            <a:endParaRPr lang="en-US" dirty="0"/>
          </a:p>
        </p:txBody>
      </p:sp>
    </p:spTree>
    <p:extLst>
      <p:ext uri="{BB962C8B-B14F-4D97-AF65-F5344CB8AC3E}">
        <p14:creationId xmlns:p14="http://schemas.microsoft.com/office/powerpoint/2010/main" val="1596477280"/>
      </p:ext>
    </p:extLst>
  </p:cSld>
  <p:clrMap bg1="lt1" tx1="dk1" bg2="lt2" tx2="dk2" accent1="accent1" accent2="accent2" accent3="accent3" accent4="accent4" accent5="accent5" accent6="accent6" hlink="hlink" folHlink="folHlink"/>
  <p:sldLayoutIdLst>
    <p:sldLayoutId id="2147483686" r:id="rId1"/>
    <p:sldLayoutId id="2147483715" r:id="rId2"/>
    <p:sldLayoutId id="2147483717" r:id="rId3"/>
  </p:sldLayoutIdLst>
  <p:transition>
    <p:fade/>
  </p:transition>
  <p:hf hdr="0" ftr="0" dt="0"/>
  <p:txStyles>
    <p:titleStyle>
      <a:lvl1pPr algn="l" defTabSz="914400" rtl="0" eaLnBrk="1" latinLnBrk="0" hangingPunct="1">
        <a:spcBef>
          <a:spcPct val="0"/>
        </a:spcBef>
        <a:buNone/>
        <a:defRPr sz="2800" b="1" kern="1200">
          <a:solidFill>
            <a:schemeClr val="accent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7" name="Picture 6" descr="A close up of a coral&#10;&#10;Description automatically generated">
            <a:extLst>
              <a:ext uri="{FF2B5EF4-FFF2-40B4-BE49-F238E27FC236}">
                <a16:creationId xmlns:a16="http://schemas.microsoft.com/office/drawing/2014/main" id="{FBF87175-32F9-9C46-9F8D-F7E892478028}"/>
              </a:ext>
            </a:extLst>
          </p:cNvPr>
          <p:cNvPicPr>
            <a:picLocks noChangeAspect="1"/>
          </p:cNvPicPr>
          <p:nvPr/>
        </p:nvPicPr>
        <p:blipFill rotWithShape="1">
          <a:blip r:embed="rId3">
            <a:alphaModFix amt="70000"/>
          </a:blip>
          <a:srcRect t="851" b="13922"/>
          <a:stretch/>
        </p:blipFill>
        <p:spPr>
          <a:xfrm>
            <a:off x="0" y="-4500"/>
            <a:ext cx="9152013" cy="5148000"/>
          </a:xfrm>
          <a:prstGeom prst="rect">
            <a:avLst/>
          </a:prstGeom>
        </p:spPr>
      </p:pic>
      <p:sp>
        <p:nvSpPr>
          <p:cNvPr id="2" name="Title 1">
            <a:extLst>
              <a:ext uri="{FF2B5EF4-FFF2-40B4-BE49-F238E27FC236}">
                <a16:creationId xmlns:a16="http://schemas.microsoft.com/office/drawing/2014/main" id="{D4AD76FB-483A-42B0-A726-B30CE9C867E9}"/>
              </a:ext>
            </a:extLst>
          </p:cNvPr>
          <p:cNvSpPr>
            <a:spLocks noGrp="1"/>
          </p:cNvSpPr>
          <p:nvPr>
            <p:ph type="ctrTitle" idx="4294967295"/>
          </p:nvPr>
        </p:nvSpPr>
        <p:spPr>
          <a:xfrm>
            <a:off x="2069961" y="2546341"/>
            <a:ext cx="7074039" cy="2189423"/>
          </a:xfrm>
          <a:prstGeom prst="rect">
            <a:avLst/>
          </a:prstGeom>
          <a:scene3d>
            <a:camera prst="isometricOffAxis2Left"/>
            <a:lightRig rig="threePt" dir="t"/>
          </a:scene3d>
        </p:spPr>
        <p:txBody>
          <a:bodyPr>
            <a:noAutofit/>
          </a:bodyPr>
          <a:lstStyle/>
          <a:p>
            <a:pPr algn="l">
              <a:lnSpc>
                <a:spcPct val="90000"/>
              </a:lnSpc>
            </a:pPr>
            <a:r>
              <a:rPr lang="en-US" sz="3600" dirty="0">
                <a:solidFill>
                  <a:schemeClr val="bg1"/>
                </a:solidFill>
                <a:latin typeface="Calibri" panose="020F0502020204030204" pitchFamily="34" charset="0"/>
                <a:cs typeface="Calibri" panose="020F0502020204030204" pitchFamily="34" charset="0"/>
              </a:rPr>
              <a:t>(Un)Bias on Credit Risk Prediction</a:t>
            </a:r>
          </a:p>
        </p:txBody>
      </p:sp>
      <p:sp>
        <p:nvSpPr>
          <p:cNvPr id="3" name="Subtitle 2">
            <a:extLst>
              <a:ext uri="{FF2B5EF4-FFF2-40B4-BE49-F238E27FC236}">
                <a16:creationId xmlns:a16="http://schemas.microsoft.com/office/drawing/2014/main" id="{C4C7C261-1B31-48F6-87C6-BA0E0A46C714}"/>
              </a:ext>
            </a:extLst>
          </p:cNvPr>
          <p:cNvSpPr>
            <a:spLocks noGrp="1"/>
          </p:cNvSpPr>
          <p:nvPr>
            <p:ph type="subTitle" idx="4294967295"/>
          </p:nvPr>
        </p:nvSpPr>
        <p:spPr>
          <a:xfrm>
            <a:off x="5898382" y="3433653"/>
            <a:ext cx="2962046" cy="1229755"/>
          </a:xfrm>
          <a:prstGeom prst="rect">
            <a:avLst/>
          </a:prstGeom>
          <a:scene3d>
            <a:camera prst="isometricOffAxis2Left"/>
            <a:lightRig rig="threePt" dir="t"/>
          </a:scene3d>
        </p:spPr>
        <p:txBody>
          <a:bodyPr>
            <a:normAutofit/>
          </a:bodyPr>
          <a:lstStyle/>
          <a:p>
            <a:pPr algn="l"/>
            <a:r>
              <a:rPr lang="en-US" sz="2800" dirty="0">
                <a:solidFill>
                  <a:srgbClr val="C34DA3"/>
                </a:solidFill>
                <a:latin typeface="Calibri" panose="020F0502020204030204" pitchFamily="34" charset="0"/>
                <a:cs typeface="Calibri" panose="020F0502020204030204" pitchFamily="34" charset="0"/>
              </a:rPr>
              <a:t>May 30</a:t>
            </a:r>
            <a:r>
              <a:rPr lang="en-US" sz="2800" baseline="30000" dirty="0">
                <a:solidFill>
                  <a:srgbClr val="C34DA3"/>
                </a:solidFill>
                <a:latin typeface="Calibri" panose="020F0502020204030204" pitchFamily="34" charset="0"/>
                <a:cs typeface="Calibri" panose="020F0502020204030204" pitchFamily="34" charset="0"/>
              </a:rPr>
              <a:t>th</a:t>
            </a:r>
            <a:r>
              <a:rPr lang="en-US" sz="2800" dirty="0">
                <a:solidFill>
                  <a:srgbClr val="C34DA3"/>
                </a:solidFill>
                <a:latin typeface="Calibri" panose="020F0502020204030204" pitchFamily="34" charset="0"/>
                <a:cs typeface="Calibri" panose="020F0502020204030204" pitchFamily="34" charset="0"/>
              </a:rPr>
              <a:t>, 2020</a:t>
            </a:r>
          </a:p>
        </p:txBody>
      </p:sp>
    </p:spTree>
    <p:extLst>
      <p:ext uri="{BB962C8B-B14F-4D97-AF65-F5344CB8AC3E}">
        <p14:creationId xmlns:p14="http://schemas.microsoft.com/office/powerpoint/2010/main" val="14003428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sitting, black, close, table&#10;&#10;Description automatically generated">
            <a:extLst>
              <a:ext uri="{FF2B5EF4-FFF2-40B4-BE49-F238E27FC236}">
                <a16:creationId xmlns:a16="http://schemas.microsoft.com/office/drawing/2014/main" id="{269DBCEF-4501-384F-80B9-2DF03EE897D0}"/>
              </a:ext>
            </a:extLst>
          </p:cNvPr>
          <p:cNvPicPr>
            <a:picLocks noChangeAspect="1"/>
          </p:cNvPicPr>
          <p:nvPr/>
        </p:nvPicPr>
        <p:blipFill rotWithShape="1">
          <a:blip r:embed="rId3">
            <a:extLst>
              <a:ext uri="{28A0092B-C50C-407E-A947-70E740481C1C}">
                <a14:useLocalDpi xmlns:a14="http://schemas.microsoft.com/office/drawing/2010/main" val="0"/>
              </a:ext>
            </a:extLst>
          </a:blip>
          <a:srcRect t="33492" r="771" b="29563"/>
          <a:stretch/>
        </p:blipFill>
        <p:spPr>
          <a:xfrm>
            <a:off x="-25272" y="-18269"/>
            <a:ext cx="9194545" cy="1159803"/>
          </a:xfrm>
          <a:prstGeom prst="rect">
            <a:avLst/>
          </a:prstGeom>
        </p:spPr>
      </p:pic>
      <p:sp>
        <p:nvSpPr>
          <p:cNvPr id="5" name="Rectangle 4">
            <a:extLst>
              <a:ext uri="{FF2B5EF4-FFF2-40B4-BE49-F238E27FC236}">
                <a16:creationId xmlns:a16="http://schemas.microsoft.com/office/drawing/2014/main" id="{22AA9FCE-04C9-EF4A-9066-341E03D7C240}"/>
              </a:ext>
            </a:extLst>
          </p:cNvPr>
          <p:cNvSpPr/>
          <p:nvPr/>
        </p:nvSpPr>
        <p:spPr>
          <a:xfrm>
            <a:off x="-29466" y="-18269"/>
            <a:ext cx="9202931" cy="1159803"/>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p:cNvSpPr>
            <a:spLocks noGrp="1"/>
          </p:cNvSpPr>
          <p:nvPr>
            <p:ph type="sldNum" sz="quarter" idx="11"/>
          </p:nvPr>
        </p:nvSpPr>
        <p:spPr/>
        <p:txBody>
          <a:bodyPr/>
          <a:lstStyle/>
          <a:p>
            <a:fld id="{77E68ECE-59D7-452D-8595-BBB947F3BD2D}" type="slidenum">
              <a:rPr lang="en-US" smtClean="0"/>
              <a:pPr/>
              <a:t>10</a:t>
            </a:fld>
            <a:endParaRPr lang="en-US" dirty="0"/>
          </a:p>
        </p:txBody>
      </p:sp>
      <p:sp>
        <p:nvSpPr>
          <p:cNvPr id="2" name="Title 1"/>
          <p:cNvSpPr>
            <a:spLocks noGrp="1"/>
          </p:cNvSpPr>
          <p:nvPr>
            <p:ph type="title"/>
          </p:nvPr>
        </p:nvSpPr>
        <p:spPr>
          <a:xfrm>
            <a:off x="426245" y="256358"/>
            <a:ext cx="8496691" cy="753439"/>
          </a:xfrm>
        </p:spPr>
        <p:txBody>
          <a:bodyPr/>
          <a:lstStyle/>
          <a:p>
            <a:r>
              <a:rPr lang="en-US" sz="3200" dirty="0">
                <a:solidFill>
                  <a:schemeClr val="bg1"/>
                </a:solidFill>
                <a:latin typeface="Calibri" panose="020F0502020204030204" pitchFamily="34" charset="0"/>
                <a:cs typeface="Calibri" panose="020F0502020204030204" pitchFamily="34" charset="0"/>
              </a:rPr>
              <a:t>Bagging Methods</a:t>
            </a:r>
          </a:p>
        </p:txBody>
      </p:sp>
      <p:sp>
        <p:nvSpPr>
          <p:cNvPr id="6" name="Content Placeholder 2">
            <a:extLst>
              <a:ext uri="{FF2B5EF4-FFF2-40B4-BE49-F238E27FC236}">
                <a16:creationId xmlns:a16="http://schemas.microsoft.com/office/drawing/2014/main" id="{63D62B1C-3A66-E24A-B2B6-E43358F1EA07}"/>
              </a:ext>
            </a:extLst>
          </p:cNvPr>
          <p:cNvSpPr txBox="1">
            <a:spLocks/>
          </p:cNvSpPr>
          <p:nvPr/>
        </p:nvSpPr>
        <p:spPr>
          <a:xfrm>
            <a:off x="182881" y="1595181"/>
            <a:ext cx="8649620" cy="2082516"/>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CA" sz="3800" b="0" dirty="0">
                <a:solidFill>
                  <a:schemeClr val="accent1"/>
                </a:solidFill>
                <a:latin typeface="Calibri" panose="020F0502020204030204" pitchFamily="34" charset="0"/>
                <a:cs typeface="Calibri" panose="020F0502020204030204" pitchFamily="34" charset="0"/>
              </a:rPr>
              <a:t>The </a:t>
            </a:r>
            <a:r>
              <a:rPr lang="en-CA" sz="1600" b="0" dirty="0">
                <a:solidFill>
                  <a:schemeClr val="accent1"/>
                </a:solidFill>
                <a:latin typeface="Calibri" panose="020F0502020204030204" pitchFamily="34" charset="0"/>
                <a:cs typeface="Calibri" panose="020F0502020204030204" pitchFamily="34" charset="0"/>
              </a:rPr>
              <a:t>best grouped model is the Random Forest using the unbiased* dataset that performed 79.6% average and a F-1 score of 86.7%. This represents a better performance in 3% compared to the bias dataset.</a:t>
            </a:r>
          </a:p>
          <a:p>
            <a:pPr marL="36900"/>
            <a:r>
              <a:rPr lang="en-CA" sz="1600" b="0" dirty="0">
                <a:solidFill>
                  <a:schemeClr val="accent1"/>
                </a:solidFill>
                <a:latin typeface="Calibri" panose="020F0502020204030204" pitchFamily="34" charset="0"/>
                <a:cs typeface="Calibri" panose="020F0502020204030204" pitchFamily="34" charset="0"/>
              </a:rPr>
              <a:t>Remembering that F-1 score is based on correctly classified True Positive values. Therefore, credit analysis algorithms have the intention to prevent credit concession to high risk clients, this is the metric that matters most for this study.</a:t>
            </a:r>
          </a:p>
          <a:p>
            <a:pPr marL="36900"/>
            <a:endParaRPr lang="en-CA" sz="1600" b="0" dirty="0">
              <a:solidFill>
                <a:schemeClr val="accent1"/>
              </a:solidFill>
              <a:latin typeface="Calibri" panose="020F0502020204030204" pitchFamily="34" charset="0"/>
              <a:cs typeface="Calibri" panose="020F0502020204030204" pitchFamily="34" charset="0"/>
            </a:endParaRPr>
          </a:p>
        </p:txBody>
      </p:sp>
      <p:sp>
        <p:nvSpPr>
          <p:cNvPr id="15" name="Content Placeholder 2">
            <a:extLst>
              <a:ext uri="{FF2B5EF4-FFF2-40B4-BE49-F238E27FC236}">
                <a16:creationId xmlns:a16="http://schemas.microsoft.com/office/drawing/2014/main" id="{66A1AE0E-195C-B143-9D95-D8AFD63C9FFC}"/>
              </a:ext>
            </a:extLst>
          </p:cNvPr>
          <p:cNvSpPr txBox="1">
            <a:spLocks/>
          </p:cNvSpPr>
          <p:nvPr/>
        </p:nvSpPr>
        <p:spPr>
          <a:xfrm>
            <a:off x="182881" y="4639842"/>
            <a:ext cx="8649620" cy="273844"/>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CA" sz="1200" b="0" dirty="0">
                <a:solidFill>
                  <a:schemeClr val="accent1"/>
                </a:solidFill>
                <a:latin typeface="Calibri" panose="020F0502020204030204" pitchFamily="34" charset="0"/>
                <a:cs typeface="Calibri" panose="020F0502020204030204" pitchFamily="34" charset="0"/>
              </a:rPr>
              <a:t>*Unbiased because it is not considered variables like Gender and Race.</a:t>
            </a:r>
          </a:p>
        </p:txBody>
      </p:sp>
      <p:pic>
        <p:nvPicPr>
          <p:cNvPr id="7" name="Picture 6">
            <a:extLst>
              <a:ext uri="{FF2B5EF4-FFF2-40B4-BE49-F238E27FC236}">
                <a16:creationId xmlns:a16="http://schemas.microsoft.com/office/drawing/2014/main" id="{1BA3E453-5EDB-6643-82DB-EB87C110B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4346" y="3819846"/>
            <a:ext cx="5546690" cy="677847"/>
          </a:xfrm>
          <a:prstGeom prst="rect">
            <a:avLst/>
          </a:prstGeom>
        </p:spPr>
      </p:pic>
    </p:spTree>
    <p:extLst>
      <p:ext uri="{BB962C8B-B14F-4D97-AF65-F5344CB8AC3E}">
        <p14:creationId xmlns:p14="http://schemas.microsoft.com/office/powerpoint/2010/main" val="4288943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sitting, black, close, table&#10;&#10;Description automatically generated">
            <a:extLst>
              <a:ext uri="{FF2B5EF4-FFF2-40B4-BE49-F238E27FC236}">
                <a16:creationId xmlns:a16="http://schemas.microsoft.com/office/drawing/2014/main" id="{80A9C0D6-DAE7-6849-B0CD-19277A9CEB2B}"/>
              </a:ext>
            </a:extLst>
          </p:cNvPr>
          <p:cNvPicPr>
            <a:picLocks noChangeAspect="1"/>
          </p:cNvPicPr>
          <p:nvPr/>
        </p:nvPicPr>
        <p:blipFill rotWithShape="1">
          <a:blip r:embed="rId3">
            <a:extLst>
              <a:ext uri="{28A0092B-C50C-407E-A947-70E740481C1C}">
                <a14:useLocalDpi xmlns:a14="http://schemas.microsoft.com/office/drawing/2010/main" val="0"/>
              </a:ext>
            </a:extLst>
          </a:blip>
          <a:srcRect t="33492" r="771" b="29563"/>
          <a:stretch/>
        </p:blipFill>
        <p:spPr>
          <a:xfrm>
            <a:off x="-25272" y="-18269"/>
            <a:ext cx="9194545" cy="1159803"/>
          </a:xfrm>
          <a:prstGeom prst="rect">
            <a:avLst/>
          </a:prstGeom>
        </p:spPr>
      </p:pic>
      <p:sp>
        <p:nvSpPr>
          <p:cNvPr id="5" name="Rectangle 4">
            <a:extLst>
              <a:ext uri="{FF2B5EF4-FFF2-40B4-BE49-F238E27FC236}">
                <a16:creationId xmlns:a16="http://schemas.microsoft.com/office/drawing/2014/main" id="{22AA9FCE-04C9-EF4A-9066-341E03D7C240}"/>
              </a:ext>
            </a:extLst>
          </p:cNvPr>
          <p:cNvSpPr/>
          <p:nvPr/>
        </p:nvSpPr>
        <p:spPr>
          <a:xfrm>
            <a:off x="-29466" y="-18269"/>
            <a:ext cx="9202931" cy="1159803"/>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p:cNvSpPr>
            <a:spLocks noGrp="1"/>
          </p:cNvSpPr>
          <p:nvPr>
            <p:ph type="sldNum" sz="quarter" idx="11"/>
          </p:nvPr>
        </p:nvSpPr>
        <p:spPr/>
        <p:txBody>
          <a:bodyPr/>
          <a:lstStyle/>
          <a:p>
            <a:fld id="{77E68ECE-59D7-452D-8595-BBB947F3BD2D}" type="slidenum">
              <a:rPr lang="en-US" smtClean="0"/>
              <a:pPr/>
              <a:t>11</a:t>
            </a:fld>
            <a:endParaRPr lang="en-US" dirty="0"/>
          </a:p>
        </p:txBody>
      </p:sp>
      <p:sp>
        <p:nvSpPr>
          <p:cNvPr id="2" name="Title 1"/>
          <p:cNvSpPr>
            <a:spLocks noGrp="1"/>
          </p:cNvSpPr>
          <p:nvPr>
            <p:ph type="title"/>
          </p:nvPr>
        </p:nvSpPr>
        <p:spPr>
          <a:xfrm>
            <a:off x="426245" y="256358"/>
            <a:ext cx="8496691" cy="753439"/>
          </a:xfrm>
        </p:spPr>
        <p:txBody>
          <a:bodyPr/>
          <a:lstStyle/>
          <a:p>
            <a:r>
              <a:rPr lang="en-US" sz="3200" dirty="0">
                <a:solidFill>
                  <a:schemeClr val="bg1"/>
                </a:solidFill>
                <a:latin typeface="Calibri" panose="020F0502020204030204" pitchFamily="34" charset="0"/>
                <a:cs typeface="Calibri" panose="020F0502020204030204" pitchFamily="34" charset="0"/>
              </a:rPr>
              <a:t>Boosting and Neural Networks</a:t>
            </a:r>
          </a:p>
        </p:txBody>
      </p:sp>
      <p:sp>
        <p:nvSpPr>
          <p:cNvPr id="6" name="Content Placeholder 2">
            <a:extLst>
              <a:ext uri="{FF2B5EF4-FFF2-40B4-BE49-F238E27FC236}">
                <a16:creationId xmlns:a16="http://schemas.microsoft.com/office/drawing/2014/main" id="{63D62B1C-3A66-E24A-B2B6-E43358F1EA07}"/>
              </a:ext>
            </a:extLst>
          </p:cNvPr>
          <p:cNvSpPr txBox="1">
            <a:spLocks/>
          </p:cNvSpPr>
          <p:nvPr/>
        </p:nvSpPr>
        <p:spPr>
          <a:xfrm>
            <a:off x="182881" y="1595181"/>
            <a:ext cx="8649620" cy="1159803"/>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CA" sz="3800" b="0" dirty="0">
                <a:solidFill>
                  <a:schemeClr val="accent1"/>
                </a:solidFill>
                <a:latin typeface="Calibri" panose="020F0502020204030204" pitchFamily="34" charset="0"/>
                <a:cs typeface="Calibri" panose="020F0502020204030204" pitchFamily="34" charset="0"/>
              </a:rPr>
              <a:t>The </a:t>
            </a:r>
            <a:r>
              <a:rPr lang="en-CA" sz="1600" b="0" dirty="0">
                <a:solidFill>
                  <a:schemeClr val="accent1"/>
                </a:solidFill>
                <a:latin typeface="Calibri" panose="020F0502020204030204" pitchFamily="34" charset="0"/>
                <a:cs typeface="Calibri" panose="020F0502020204030204" pitchFamily="34" charset="0"/>
              </a:rPr>
              <a:t>best boosting model is the Gradient Boosting also applied on the unbiased dataset, and has a 75.5% performance with a standard deviation of 0.046.</a:t>
            </a:r>
          </a:p>
          <a:p>
            <a:pPr marL="36900"/>
            <a:endParaRPr lang="en-CA" sz="1600" b="0" dirty="0">
              <a:solidFill>
                <a:schemeClr val="accent1"/>
              </a:solidFill>
              <a:latin typeface="Calibri" panose="020F0502020204030204" pitchFamily="34" charset="0"/>
              <a:cs typeface="Calibri" panose="020F0502020204030204" pitchFamily="34" charset="0"/>
            </a:endParaRPr>
          </a:p>
        </p:txBody>
      </p:sp>
      <p:pic>
        <p:nvPicPr>
          <p:cNvPr id="15" name="Picture 14" descr="A close up of a logo&#10;&#10;Description automatically generated">
            <a:extLst>
              <a:ext uri="{FF2B5EF4-FFF2-40B4-BE49-F238E27FC236}">
                <a16:creationId xmlns:a16="http://schemas.microsoft.com/office/drawing/2014/main" id="{14095185-DB8D-5A45-938E-750C9BA3B8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408" y="2571750"/>
            <a:ext cx="4155238" cy="690895"/>
          </a:xfrm>
          <a:prstGeom prst="rect">
            <a:avLst/>
          </a:prstGeom>
        </p:spPr>
      </p:pic>
      <p:sp>
        <p:nvSpPr>
          <p:cNvPr id="16" name="Content Placeholder 2">
            <a:extLst>
              <a:ext uri="{FF2B5EF4-FFF2-40B4-BE49-F238E27FC236}">
                <a16:creationId xmlns:a16="http://schemas.microsoft.com/office/drawing/2014/main" id="{A7FB8D05-47BE-2649-8886-6A5D05578742}"/>
              </a:ext>
            </a:extLst>
          </p:cNvPr>
          <p:cNvSpPr txBox="1">
            <a:spLocks/>
          </p:cNvSpPr>
          <p:nvPr/>
        </p:nvSpPr>
        <p:spPr>
          <a:xfrm>
            <a:off x="182881" y="3471647"/>
            <a:ext cx="8649620" cy="1159803"/>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CA" sz="3800" b="0" dirty="0">
                <a:solidFill>
                  <a:schemeClr val="accent1"/>
                </a:solidFill>
                <a:latin typeface="Calibri" panose="020F0502020204030204" pitchFamily="34" charset="0"/>
                <a:cs typeface="Calibri" panose="020F0502020204030204" pitchFamily="34" charset="0"/>
              </a:rPr>
              <a:t>NN </a:t>
            </a:r>
            <a:r>
              <a:rPr lang="en-CA" sz="1600" b="0" dirty="0">
                <a:solidFill>
                  <a:schemeClr val="accent1"/>
                </a:solidFill>
                <a:latin typeface="Calibri" panose="020F0502020204030204" pitchFamily="34" charset="0"/>
                <a:cs typeface="Calibri" panose="020F0502020204030204" pitchFamily="34" charset="0"/>
              </a:rPr>
              <a:t>performed poorly with an overall accuracy of 70%, using a combination of </a:t>
            </a:r>
            <a:r>
              <a:rPr lang="en-CA" sz="1600" b="0" dirty="0" err="1">
                <a:solidFill>
                  <a:schemeClr val="accent1"/>
                </a:solidFill>
                <a:latin typeface="Calibri" panose="020F0502020204030204" pitchFamily="34" charset="0"/>
                <a:cs typeface="Calibri" panose="020F0502020204030204" pitchFamily="34" charset="0"/>
              </a:rPr>
              <a:t>TanH</a:t>
            </a:r>
            <a:r>
              <a:rPr lang="en-CA" sz="1600" b="0" dirty="0">
                <a:solidFill>
                  <a:schemeClr val="accent1"/>
                </a:solidFill>
                <a:latin typeface="Calibri" panose="020F0502020204030204" pitchFamily="34" charset="0"/>
                <a:cs typeface="Calibri" panose="020F0502020204030204" pitchFamily="34" charset="0"/>
              </a:rPr>
              <a:t>, </a:t>
            </a:r>
            <a:r>
              <a:rPr lang="en-CA" sz="1600" b="0" dirty="0" err="1">
                <a:solidFill>
                  <a:schemeClr val="accent1"/>
                </a:solidFill>
                <a:latin typeface="Calibri" panose="020F0502020204030204" pitchFamily="34" charset="0"/>
                <a:cs typeface="Calibri" panose="020F0502020204030204" pitchFamily="34" charset="0"/>
              </a:rPr>
              <a:t>Softplus</a:t>
            </a:r>
            <a:r>
              <a:rPr lang="en-CA" sz="1600" b="0" dirty="0">
                <a:solidFill>
                  <a:schemeClr val="accent1"/>
                </a:solidFill>
                <a:latin typeface="Calibri" panose="020F0502020204030204" pitchFamily="34" charset="0"/>
                <a:cs typeface="Calibri" panose="020F0502020204030204" pitchFamily="34" charset="0"/>
              </a:rPr>
              <a:t> and </a:t>
            </a:r>
            <a:r>
              <a:rPr lang="en-CA" sz="1600" b="0" dirty="0" err="1">
                <a:solidFill>
                  <a:schemeClr val="accent1"/>
                </a:solidFill>
                <a:latin typeface="Calibri" panose="020F0502020204030204" pitchFamily="34" charset="0"/>
                <a:cs typeface="Calibri" panose="020F0502020204030204" pitchFamily="34" charset="0"/>
              </a:rPr>
              <a:t>ReLu</a:t>
            </a:r>
            <a:r>
              <a:rPr lang="en-CA" sz="1600" b="0" dirty="0">
                <a:solidFill>
                  <a:schemeClr val="accent1"/>
                </a:solidFill>
                <a:latin typeface="Calibri" panose="020F0502020204030204" pitchFamily="34" charset="0"/>
                <a:cs typeface="Calibri" panose="020F0502020204030204" pitchFamily="34" charset="0"/>
              </a:rPr>
              <a:t> as activation functions on each neural layer and Adam as the optimizer. </a:t>
            </a:r>
          </a:p>
        </p:txBody>
      </p:sp>
    </p:spTree>
    <p:extLst>
      <p:ext uri="{BB962C8B-B14F-4D97-AF65-F5344CB8AC3E}">
        <p14:creationId xmlns:p14="http://schemas.microsoft.com/office/powerpoint/2010/main" val="2939583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small, sitting, little&#10;&#10;Description automatically generated">
            <a:extLst>
              <a:ext uri="{FF2B5EF4-FFF2-40B4-BE49-F238E27FC236}">
                <a16:creationId xmlns:a16="http://schemas.microsoft.com/office/drawing/2014/main" id="{0044948D-7B42-CA4D-9567-9BE7277EB40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235" t="37298" b="42244"/>
          <a:stretch/>
        </p:blipFill>
        <p:spPr>
          <a:xfrm>
            <a:off x="-31899" y="-12511"/>
            <a:ext cx="9181308" cy="1159803"/>
          </a:xfrm>
          <a:prstGeom prst="rect">
            <a:avLst/>
          </a:prstGeom>
        </p:spPr>
      </p:pic>
      <p:sp>
        <p:nvSpPr>
          <p:cNvPr id="3" name="Slide Number Placeholder 2"/>
          <p:cNvSpPr>
            <a:spLocks noGrp="1"/>
          </p:cNvSpPr>
          <p:nvPr>
            <p:ph type="sldNum" sz="quarter" idx="11"/>
          </p:nvPr>
        </p:nvSpPr>
        <p:spPr/>
        <p:txBody>
          <a:bodyPr/>
          <a:lstStyle/>
          <a:p>
            <a:fld id="{77E68ECE-59D7-452D-8595-BBB947F3BD2D}" type="slidenum">
              <a:rPr lang="en-US" smtClean="0"/>
              <a:pPr/>
              <a:t>12</a:t>
            </a:fld>
            <a:endParaRPr lang="en-US" dirty="0"/>
          </a:p>
        </p:txBody>
      </p:sp>
      <p:sp>
        <p:nvSpPr>
          <p:cNvPr id="10" name="Content Placeholder 2">
            <a:extLst>
              <a:ext uri="{FF2B5EF4-FFF2-40B4-BE49-F238E27FC236}">
                <a16:creationId xmlns:a16="http://schemas.microsoft.com/office/drawing/2014/main" id="{EB9996BE-E44B-764F-B26F-3644ABA6EE08}"/>
              </a:ext>
            </a:extLst>
          </p:cNvPr>
          <p:cNvSpPr txBox="1">
            <a:spLocks/>
          </p:cNvSpPr>
          <p:nvPr/>
        </p:nvSpPr>
        <p:spPr>
          <a:xfrm>
            <a:off x="182881" y="1595180"/>
            <a:ext cx="8961120" cy="2811693"/>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CA" sz="3600" b="0" dirty="0">
                <a:solidFill>
                  <a:schemeClr val="accent1"/>
                </a:solidFill>
                <a:latin typeface="Calibri" panose="020F0502020204030204" pitchFamily="34" charset="0"/>
                <a:cs typeface="Calibri" panose="020F0502020204030204" pitchFamily="34" charset="0"/>
              </a:rPr>
              <a:t>Both </a:t>
            </a:r>
            <a:r>
              <a:rPr lang="en-CA" sz="1600" b="0" dirty="0">
                <a:solidFill>
                  <a:schemeClr val="accent1"/>
                </a:solidFill>
                <a:latin typeface="Calibri" panose="020F0502020204030204" pitchFamily="34" charset="0"/>
                <a:cs typeface="Calibri" panose="020F0502020204030204" pitchFamily="34" charset="0"/>
              </a:rPr>
              <a:t>fairness metrics and mitigation algorithms can be performed at various stages of the machine learning pipeline. </a:t>
            </a:r>
          </a:p>
          <a:p>
            <a:pPr marL="36900"/>
            <a:r>
              <a:rPr lang="en-CA" sz="1600" b="0" dirty="0">
                <a:solidFill>
                  <a:schemeClr val="accent1"/>
                </a:solidFill>
                <a:latin typeface="Calibri" panose="020F0502020204030204" pitchFamily="34" charset="0"/>
                <a:cs typeface="Calibri" panose="020F0502020204030204" pitchFamily="34" charset="0"/>
              </a:rPr>
              <a:t>It is recommended to check for bias as often as possible, using as many metrics are relevant for the application domain. We also recommend incorporating bias detection in an automated continuous integration pipeline to ensure bias awareness as a software project evolves.</a:t>
            </a:r>
          </a:p>
          <a:p>
            <a:pPr marL="36900"/>
            <a:r>
              <a:rPr lang="en-CA" sz="1600" b="0" dirty="0">
                <a:solidFill>
                  <a:schemeClr val="accent1"/>
                </a:solidFill>
                <a:latin typeface="Calibri" panose="020F0502020204030204" pitchFamily="34" charset="0"/>
                <a:cs typeface="Calibri" panose="020F0502020204030204" pitchFamily="34" charset="0"/>
              </a:rPr>
              <a:t>Next slide shows the IBM Fairness 360 results.</a:t>
            </a:r>
          </a:p>
        </p:txBody>
      </p:sp>
      <p:sp>
        <p:nvSpPr>
          <p:cNvPr id="18" name="Rectangle 17">
            <a:extLst>
              <a:ext uri="{FF2B5EF4-FFF2-40B4-BE49-F238E27FC236}">
                <a16:creationId xmlns:a16="http://schemas.microsoft.com/office/drawing/2014/main" id="{19D12B25-0989-F542-B62D-E0FD42A44C91}"/>
              </a:ext>
            </a:extLst>
          </p:cNvPr>
          <p:cNvSpPr/>
          <p:nvPr/>
        </p:nvSpPr>
        <p:spPr>
          <a:xfrm>
            <a:off x="-11803" y="-22559"/>
            <a:ext cx="9169272" cy="1179360"/>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itle 1">
            <a:extLst>
              <a:ext uri="{FF2B5EF4-FFF2-40B4-BE49-F238E27FC236}">
                <a16:creationId xmlns:a16="http://schemas.microsoft.com/office/drawing/2014/main" id="{F3A8263B-3603-9041-BF60-3A3A342828FB}"/>
              </a:ext>
            </a:extLst>
          </p:cNvPr>
          <p:cNvSpPr>
            <a:spLocks noGrp="1"/>
          </p:cNvSpPr>
          <p:nvPr>
            <p:ph type="title"/>
          </p:nvPr>
        </p:nvSpPr>
        <p:spPr>
          <a:xfrm>
            <a:off x="426246" y="256358"/>
            <a:ext cx="8260554" cy="753439"/>
          </a:xfrm>
        </p:spPr>
        <p:txBody>
          <a:bodyPr/>
          <a:lstStyle/>
          <a:p>
            <a:pPr>
              <a:buSzPct val="100000"/>
            </a:pPr>
            <a:r>
              <a:rPr lang="en-US" sz="3600" dirty="0">
                <a:solidFill>
                  <a:schemeClr val="bg1"/>
                </a:solidFill>
                <a:latin typeface="Calibri" panose="020F0502020204030204" pitchFamily="34" charset="0"/>
              </a:rPr>
              <a:t>Benchmark</a:t>
            </a:r>
          </a:p>
        </p:txBody>
      </p:sp>
    </p:spTree>
    <p:extLst>
      <p:ext uri="{BB962C8B-B14F-4D97-AF65-F5344CB8AC3E}">
        <p14:creationId xmlns:p14="http://schemas.microsoft.com/office/powerpoint/2010/main" val="2121461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able, small, sitting, little&#10;&#10;Description automatically generated">
            <a:extLst>
              <a:ext uri="{FF2B5EF4-FFF2-40B4-BE49-F238E27FC236}">
                <a16:creationId xmlns:a16="http://schemas.microsoft.com/office/drawing/2014/main" id="{D6CE7963-686D-9B4E-B01D-289912103C1D}"/>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235" t="37298" b="42244"/>
          <a:stretch/>
        </p:blipFill>
        <p:spPr>
          <a:xfrm>
            <a:off x="-31899" y="-12511"/>
            <a:ext cx="9181308" cy="1159803"/>
          </a:xfrm>
          <a:prstGeom prst="rect">
            <a:avLst/>
          </a:prstGeom>
        </p:spPr>
      </p:pic>
      <p:sp>
        <p:nvSpPr>
          <p:cNvPr id="3" name="Slide Number Placeholder 2"/>
          <p:cNvSpPr>
            <a:spLocks noGrp="1"/>
          </p:cNvSpPr>
          <p:nvPr>
            <p:ph type="sldNum" sz="quarter" idx="11"/>
          </p:nvPr>
        </p:nvSpPr>
        <p:spPr/>
        <p:txBody>
          <a:bodyPr/>
          <a:lstStyle/>
          <a:p>
            <a:fld id="{77E68ECE-59D7-452D-8595-BBB947F3BD2D}" type="slidenum">
              <a:rPr lang="en-US" smtClean="0"/>
              <a:pPr/>
              <a:t>13</a:t>
            </a:fld>
            <a:endParaRPr lang="en-US" dirty="0"/>
          </a:p>
        </p:txBody>
      </p:sp>
      <p:sp>
        <p:nvSpPr>
          <p:cNvPr id="10" name="Content Placeholder 2">
            <a:extLst>
              <a:ext uri="{FF2B5EF4-FFF2-40B4-BE49-F238E27FC236}">
                <a16:creationId xmlns:a16="http://schemas.microsoft.com/office/drawing/2014/main" id="{EB9996BE-E44B-764F-B26F-3644ABA6EE08}"/>
              </a:ext>
            </a:extLst>
          </p:cNvPr>
          <p:cNvSpPr txBox="1">
            <a:spLocks/>
          </p:cNvSpPr>
          <p:nvPr/>
        </p:nvSpPr>
        <p:spPr>
          <a:xfrm>
            <a:off x="182881" y="1595181"/>
            <a:ext cx="8679765" cy="1342542"/>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CA" sz="3600" b="0" dirty="0">
                <a:solidFill>
                  <a:schemeClr val="accent1"/>
                </a:solidFill>
                <a:latin typeface="Calibri" panose="020F0502020204030204" pitchFamily="34" charset="0"/>
                <a:cs typeface="Calibri" panose="020F0502020204030204" pitchFamily="34" charset="0"/>
              </a:rPr>
              <a:t>The </a:t>
            </a:r>
            <a:r>
              <a:rPr lang="en-CA" sz="1600" b="0" dirty="0">
                <a:solidFill>
                  <a:schemeClr val="accent1"/>
                </a:solidFill>
                <a:latin typeface="Calibri" panose="020F0502020204030204" pitchFamily="34" charset="0"/>
                <a:cs typeface="Calibri" panose="020F0502020204030204" pitchFamily="34" charset="0"/>
              </a:rPr>
              <a:t>automated solution from IBM performed some data transformation and weigh imputation.</a:t>
            </a:r>
          </a:p>
          <a:p>
            <a:pPr marL="36900"/>
            <a:r>
              <a:rPr lang="en-CA" sz="1600" b="0" dirty="0">
                <a:solidFill>
                  <a:schemeClr val="accent1"/>
                </a:solidFill>
                <a:latin typeface="Calibri" panose="020F0502020204030204" pitchFamily="34" charset="0"/>
                <a:cs typeface="Calibri" panose="020F0502020204030204" pitchFamily="34" charset="0"/>
              </a:rPr>
              <a:t>However, this model performance is 71.3% outperformed by our Bagging model Random Forest with 79.6% and IBM does not compute F1-score. </a:t>
            </a:r>
          </a:p>
        </p:txBody>
      </p:sp>
      <p:sp>
        <p:nvSpPr>
          <p:cNvPr id="18" name="Rectangle 17">
            <a:extLst>
              <a:ext uri="{FF2B5EF4-FFF2-40B4-BE49-F238E27FC236}">
                <a16:creationId xmlns:a16="http://schemas.microsoft.com/office/drawing/2014/main" id="{19D12B25-0989-F542-B62D-E0FD42A44C91}"/>
              </a:ext>
            </a:extLst>
          </p:cNvPr>
          <p:cNvSpPr/>
          <p:nvPr/>
        </p:nvSpPr>
        <p:spPr>
          <a:xfrm>
            <a:off x="-31899" y="-12511"/>
            <a:ext cx="9184333" cy="1159803"/>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itle 1">
            <a:extLst>
              <a:ext uri="{FF2B5EF4-FFF2-40B4-BE49-F238E27FC236}">
                <a16:creationId xmlns:a16="http://schemas.microsoft.com/office/drawing/2014/main" id="{F3A8263B-3603-9041-BF60-3A3A342828FB}"/>
              </a:ext>
            </a:extLst>
          </p:cNvPr>
          <p:cNvSpPr>
            <a:spLocks noGrp="1"/>
          </p:cNvSpPr>
          <p:nvPr>
            <p:ph type="title"/>
          </p:nvPr>
        </p:nvSpPr>
        <p:spPr>
          <a:xfrm>
            <a:off x="426246" y="256358"/>
            <a:ext cx="8260554" cy="753439"/>
          </a:xfrm>
        </p:spPr>
        <p:txBody>
          <a:bodyPr/>
          <a:lstStyle/>
          <a:p>
            <a:pPr>
              <a:buSzPct val="100000"/>
            </a:pPr>
            <a:r>
              <a:rPr lang="en-US" sz="3600" dirty="0">
                <a:solidFill>
                  <a:schemeClr val="bg1"/>
                </a:solidFill>
                <a:latin typeface="Calibri" panose="020F0502020204030204" pitchFamily="34" charset="0"/>
              </a:rPr>
              <a:t>Benchmark – IBM Auto Fairness 360 </a:t>
            </a:r>
          </a:p>
        </p:txBody>
      </p:sp>
      <p:pic>
        <p:nvPicPr>
          <p:cNvPr id="6" name="Picture 5" descr="A screenshot of a cell phone&#10;&#10;Description automatically generated">
            <a:extLst>
              <a:ext uri="{FF2B5EF4-FFF2-40B4-BE49-F238E27FC236}">
                <a16:creationId xmlns:a16="http://schemas.microsoft.com/office/drawing/2014/main" id="{D1DB9709-9E88-1941-96E7-FFB8E5485B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4984" y="3171728"/>
            <a:ext cx="4994031" cy="1342543"/>
          </a:xfrm>
          <a:prstGeom prst="rect">
            <a:avLst/>
          </a:prstGeom>
        </p:spPr>
      </p:pic>
    </p:spTree>
    <p:extLst>
      <p:ext uri="{BB962C8B-B14F-4D97-AF65-F5344CB8AC3E}">
        <p14:creationId xmlns:p14="http://schemas.microsoft.com/office/powerpoint/2010/main" val="2994170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able, small, sitting, little&#10;&#10;Description automatically generated">
            <a:extLst>
              <a:ext uri="{FF2B5EF4-FFF2-40B4-BE49-F238E27FC236}">
                <a16:creationId xmlns:a16="http://schemas.microsoft.com/office/drawing/2014/main" id="{47C5D16D-009F-9E47-8B26-85F50111102D}"/>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235" t="37298" b="42244"/>
          <a:stretch/>
        </p:blipFill>
        <p:spPr>
          <a:xfrm>
            <a:off x="-31899" y="-12511"/>
            <a:ext cx="9181308" cy="1159803"/>
          </a:xfrm>
          <a:prstGeom prst="rect">
            <a:avLst/>
          </a:prstGeom>
        </p:spPr>
      </p:pic>
      <p:sp>
        <p:nvSpPr>
          <p:cNvPr id="3" name="Slide Number Placeholder 2"/>
          <p:cNvSpPr>
            <a:spLocks noGrp="1"/>
          </p:cNvSpPr>
          <p:nvPr>
            <p:ph type="sldNum" sz="quarter" idx="11"/>
          </p:nvPr>
        </p:nvSpPr>
        <p:spPr/>
        <p:txBody>
          <a:bodyPr/>
          <a:lstStyle/>
          <a:p>
            <a:fld id="{77E68ECE-59D7-452D-8595-BBB947F3BD2D}" type="slidenum">
              <a:rPr lang="en-US" smtClean="0"/>
              <a:pPr/>
              <a:t>14</a:t>
            </a:fld>
            <a:endParaRPr lang="en-US" dirty="0"/>
          </a:p>
        </p:txBody>
      </p:sp>
      <p:sp>
        <p:nvSpPr>
          <p:cNvPr id="10" name="Content Placeholder 2">
            <a:extLst>
              <a:ext uri="{FF2B5EF4-FFF2-40B4-BE49-F238E27FC236}">
                <a16:creationId xmlns:a16="http://schemas.microsoft.com/office/drawing/2014/main" id="{EB9996BE-E44B-764F-B26F-3644ABA6EE08}"/>
              </a:ext>
            </a:extLst>
          </p:cNvPr>
          <p:cNvSpPr txBox="1">
            <a:spLocks/>
          </p:cNvSpPr>
          <p:nvPr/>
        </p:nvSpPr>
        <p:spPr>
          <a:xfrm>
            <a:off x="182881" y="1464557"/>
            <a:ext cx="8679765" cy="1047536"/>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CA" sz="3600" b="0" dirty="0">
                <a:solidFill>
                  <a:schemeClr val="accent1"/>
                </a:solidFill>
                <a:latin typeface="Calibri" panose="020F0502020204030204" pitchFamily="34" charset="0"/>
                <a:cs typeface="Calibri" panose="020F0502020204030204" pitchFamily="34" charset="0"/>
              </a:rPr>
              <a:t>There </a:t>
            </a:r>
            <a:r>
              <a:rPr lang="en-CA" sz="1600" b="0" dirty="0">
                <a:solidFill>
                  <a:schemeClr val="accent1"/>
                </a:solidFill>
                <a:latin typeface="Calibri" panose="020F0502020204030204" pitchFamily="34" charset="0"/>
                <a:cs typeface="Calibri" panose="020F0502020204030204" pitchFamily="34" charset="0"/>
              </a:rPr>
              <a:t>are other classification algorithms using the German dataset in the literature. I relate two of those below:</a:t>
            </a:r>
          </a:p>
        </p:txBody>
      </p:sp>
      <p:sp>
        <p:nvSpPr>
          <p:cNvPr id="18" name="Rectangle 17">
            <a:extLst>
              <a:ext uri="{FF2B5EF4-FFF2-40B4-BE49-F238E27FC236}">
                <a16:creationId xmlns:a16="http://schemas.microsoft.com/office/drawing/2014/main" id="{19D12B25-0989-F542-B62D-E0FD42A44C91}"/>
              </a:ext>
            </a:extLst>
          </p:cNvPr>
          <p:cNvSpPr/>
          <p:nvPr/>
        </p:nvSpPr>
        <p:spPr>
          <a:xfrm>
            <a:off x="-15224" y="-12511"/>
            <a:ext cx="9169272" cy="1153852"/>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itle 1">
            <a:extLst>
              <a:ext uri="{FF2B5EF4-FFF2-40B4-BE49-F238E27FC236}">
                <a16:creationId xmlns:a16="http://schemas.microsoft.com/office/drawing/2014/main" id="{F3A8263B-3603-9041-BF60-3A3A342828FB}"/>
              </a:ext>
            </a:extLst>
          </p:cNvPr>
          <p:cNvSpPr>
            <a:spLocks noGrp="1"/>
          </p:cNvSpPr>
          <p:nvPr>
            <p:ph type="title"/>
          </p:nvPr>
        </p:nvSpPr>
        <p:spPr>
          <a:xfrm>
            <a:off x="426246" y="256358"/>
            <a:ext cx="8260554" cy="753439"/>
          </a:xfrm>
        </p:spPr>
        <p:txBody>
          <a:bodyPr/>
          <a:lstStyle/>
          <a:p>
            <a:pPr>
              <a:buSzPct val="100000"/>
            </a:pPr>
            <a:r>
              <a:rPr lang="en-US" sz="3600" dirty="0">
                <a:solidFill>
                  <a:schemeClr val="bg1"/>
                </a:solidFill>
                <a:latin typeface="Calibri" panose="020F0502020204030204" pitchFamily="34" charset="0"/>
              </a:rPr>
              <a:t>Benchmark – Classification (AIF360)</a:t>
            </a:r>
          </a:p>
        </p:txBody>
      </p:sp>
      <p:pic>
        <p:nvPicPr>
          <p:cNvPr id="5" name="Picture 4" descr="A screenshot of a cell phone&#10;&#10;Description automatically generated">
            <a:extLst>
              <a:ext uri="{FF2B5EF4-FFF2-40B4-BE49-F238E27FC236}">
                <a16:creationId xmlns:a16="http://schemas.microsoft.com/office/drawing/2014/main" id="{38C4C860-0D0A-2943-83EE-232135833408}"/>
              </a:ext>
            </a:extLst>
          </p:cNvPr>
          <p:cNvPicPr>
            <a:picLocks noChangeAspect="1"/>
          </p:cNvPicPr>
          <p:nvPr/>
        </p:nvPicPr>
        <p:blipFill rotWithShape="1">
          <a:blip r:embed="rId5">
            <a:extLst>
              <a:ext uri="{28A0092B-C50C-407E-A947-70E740481C1C}">
                <a14:useLocalDpi xmlns:a14="http://schemas.microsoft.com/office/drawing/2010/main" val="0"/>
              </a:ext>
            </a:extLst>
          </a:blip>
          <a:srcRect l="69201"/>
          <a:stretch/>
        </p:blipFill>
        <p:spPr>
          <a:xfrm>
            <a:off x="5817995" y="2468061"/>
            <a:ext cx="1587639" cy="1628207"/>
          </a:xfrm>
          <a:prstGeom prst="rect">
            <a:avLst/>
          </a:prstGeom>
        </p:spPr>
      </p:pic>
      <p:pic>
        <p:nvPicPr>
          <p:cNvPr id="8" name="Picture 7" descr="A close up of a flower&#10;&#10;Description automatically generated">
            <a:extLst>
              <a:ext uri="{FF2B5EF4-FFF2-40B4-BE49-F238E27FC236}">
                <a16:creationId xmlns:a16="http://schemas.microsoft.com/office/drawing/2014/main" id="{B9E55195-8C20-234E-A90C-AE36EFC7EE5C}"/>
              </a:ext>
            </a:extLst>
          </p:cNvPr>
          <p:cNvPicPr>
            <a:picLocks noChangeAspect="1"/>
          </p:cNvPicPr>
          <p:nvPr/>
        </p:nvPicPr>
        <p:blipFill rotWithShape="1">
          <a:blip r:embed="rId6">
            <a:extLst>
              <a:ext uri="{28A0092B-C50C-407E-A947-70E740481C1C}">
                <a14:useLocalDpi xmlns:a14="http://schemas.microsoft.com/office/drawing/2010/main" val="0"/>
              </a:ext>
            </a:extLst>
          </a:blip>
          <a:srcRect t="52414"/>
          <a:stretch/>
        </p:blipFill>
        <p:spPr>
          <a:xfrm>
            <a:off x="962480" y="2758397"/>
            <a:ext cx="4222471" cy="1047536"/>
          </a:xfrm>
          <a:prstGeom prst="rect">
            <a:avLst/>
          </a:prstGeom>
        </p:spPr>
      </p:pic>
      <p:sp>
        <p:nvSpPr>
          <p:cNvPr id="13" name="Content Placeholder 2">
            <a:extLst>
              <a:ext uri="{FF2B5EF4-FFF2-40B4-BE49-F238E27FC236}">
                <a16:creationId xmlns:a16="http://schemas.microsoft.com/office/drawing/2014/main" id="{1E809B04-AA38-FE45-93BF-6CDF26C98930}"/>
              </a:ext>
            </a:extLst>
          </p:cNvPr>
          <p:cNvSpPr txBox="1">
            <a:spLocks/>
          </p:cNvSpPr>
          <p:nvPr/>
        </p:nvSpPr>
        <p:spPr>
          <a:xfrm>
            <a:off x="2279895" y="2438945"/>
            <a:ext cx="1587639" cy="406271"/>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CA" sz="1600" b="0" dirty="0">
                <a:solidFill>
                  <a:schemeClr val="accent1"/>
                </a:solidFill>
                <a:latin typeface="Calibri" panose="020F0502020204030204" pitchFamily="34" charset="0"/>
                <a:cs typeface="Calibri" panose="020F0502020204030204" pitchFamily="34" charset="0"/>
              </a:rPr>
              <a:t>Model 1.</a:t>
            </a:r>
          </a:p>
        </p:txBody>
      </p:sp>
      <p:sp>
        <p:nvSpPr>
          <p:cNvPr id="14" name="Content Placeholder 2">
            <a:extLst>
              <a:ext uri="{FF2B5EF4-FFF2-40B4-BE49-F238E27FC236}">
                <a16:creationId xmlns:a16="http://schemas.microsoft.com/office/drawing/2014/main" id="{5BB70911-E917-7543-B40C-2C5793F4374F}"/>
              </a:ext>
            </a:extLst>
          </p:cNvPr>
          <p:cNvSpPr txBox="1">
            <a:spLocks/>
          </p:cNvSpPr>
          <p:nvPr/>
        </p:nvSpPr>
        <p:spPr>
          <a:xfrm>
            <a:off x="6070003" y="2133517"/>
            <a:ext cx="1083622" cy="406271"/>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CA" sz="1600" b="0" dirty="0">
                <a:solidFill>
                  <a:schemeClr val="accent1"/>
                </a:solidFill>
                <a:latin typeface="Calibri" panose="020F0502020204030204" pitchFamily="34" charset="0"/>
                <a:cs typeface="Calibri" panose="020F0502020204030204" pitchFamily="34" charset="0"/>
              </a:rPr>
              <a:t>Model 2.</a:t>
            </a:r>
          </a:p>
        </p:txBody>
      </p:sp>
      <p:sp>
        <p:nvSpPr>
          <p:cNvPr id="15" name="Content Placeholder 2">
            <a:extLst>
              <a:ext uri="{FF2B5EF4-FFF2-40B4-BE49-F238E27FC236}">
                <a16:creationId xmlns:a16="http://schemas.microsoft.com/office/drawing/2014/main" id="{6AE6BD73-286B-4F4A-A86D-D7EA1EF3CD09}"/>
              </a:ext>
            </a:extLst>
          </p:cNvPr>
          <p:cNvSpPr txBox="1">
            <a:spLocks/>
          </p:cNvSpPr>
          <p:nvPr/>
        </p:nvSpPr>
        <p:spPr>
          <a:xfrm>
            <a:off x="235635" y="4112871"/>
            <a:ext cx="8679765" cy="518963"/>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CA" sz="1600" b="0" dirty="0">
                <a:solidFill>
                  <a:schemeClr val="accent1"/>
                </a:solidFill>
                <a:latin typeface="Calibri" panose="020F0502020204030204" pitchFamily="34" charset="0"/>
                <a:cs typeface="Calibri" panose="020F0502020204030204" pitchFamily="34" charset="0"/>
              </a:rPr>
              <a:t>It is possible to reproduce the model 2 outcome, but it will require more working hours to fine tune the dataset extracting the best representation of it and applying hyperparameter tuning techniques.</a:t>
            </a:r>
          </a:p>
        </p:txBody>
      </p:sp>
    </p:spTree>
    <p:extLst>
      <p:ext uri="{BB962C8B-B14F-4D97-AF65-F5344CB8AC3E}">
        <p14:creationId xmlns:p14="http://schemas.microsoft.com/office/powerpoint/2010/main" val="4100369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build="p"/>
      <p:bldP spid="14" grpId="0" build="p"/>
      <p:bldP spid="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ral&#10;&#10;Description automatically generated">
            <a:extLst>
              <a:ext uri="{FF2B5EF4-FFF2-40B4-BE49-F238E27FC236}">
                <a16:creationId xmlns:a16="http://schemas.microsoft.com/office/drawing/2014/main" id="{C9C573E6-6181-4A44-8B61-8B7485F5DCCD}"/>
              </a:ext>
            </a:extLst>
          </p:cNvPr>
          <p:cNvPicPr>
            <a:picLocks noChangeAspect="1"/>
          </p:cNvPicPr>
          <p:nvPr/>
        </p:nvPicPr>
        <p:blipFill rotWithShape="1">
          <a:blip r:embed="rId2">
            <a:alphaModFix amt="85000"/>
          </a:blip>
          <a:srcRect t="851" b="13922"/>
          <a:stretch/>
        </p:blipFill>
        <p:spPr>
          <a:xfrm>
            <a:off x="-10049" y="10048"/>
            <a:ext cx="9154049" cy="5148006"/>
          </a:xfrm>
          <a:prstGeom prst="rect">
            <a:avLst/>
          </a:prstGeom>
        </p:spPr>
      </p:pic>
      <p:sp>
        <p:nvSpPr>
          <p:cNvPr id="2" name="Title 1">
            <a:extLst>
              <a:ext uri="{FF2B5EF4-FFF2-40B4-BE49-F238E27FC236}">
                <a16:creationId xmlns:a16="http://schemas.microsoft.com/office/drawing/2014/main" id="{D4AD76FB-483A-42B0-A726-B30CE9C867E9}"/>
              </a:ext>
            </a:extLst>
          </p:cNvPr>
          <p:cNvSpPr>
            <a:spLocks noGrp="1"/>
          </p:cNvSpPr>
          <p:nvPr>
            <p:ph type="ctrTitle" idx="4294967295"/>
          </p:nvPr>
        </p:nvSpPr>
        <p:spPr>
          <a:xfrm>
            <a:off x="1733913" y="2195999"/>
            <a:ext cx="9374904" cy="2553687"/>
          </a:xfrm>
          <a:prstGeom prst="rect">
            <a:avLst/>
          </a:prstGeom>
          <a:scene3d>
            <a:camera prst="isometricOffAxis2Left"/>
            <a:lightRig rig="threePt" dir="t"/>
          </a:scene3d>
        </p:spPr>
        <p:txBody>
          <a:bodyPr>
            <a:noAutofit/>
          </a:bodyPr>
          <a:lstStyle/>
          <a:p>
            <a:pPr algn="l">
              <a:lnSpc>
                <a:spcPct val="90000"/>
              </a:lnSpc>
            </a:pPr>
            <a:r>
              <a:rPr lang="en-US" sz="5400" dirty="0">
                <a:solidFill>
                  <a:schemeClr val="bg1"/>
                </a:solidFill>
                <a:latin typeface="Calibri" panose="020F0502020204030204" pitchFamily="34" charset="0"/>
                <a:cs typeface="Calibri" panose="020F0502020204030204" pitchFamily="34" charset="0"/>
              </a:rPr>
              <a:t>To be continued … </a:t>
            </a:r>
          </a:p>
        </p:txBody>
      </p:sp>
      <p:sp>
        <p:nvSpPr>
          <p:cNvPr id="3" name="Subtitle 2">
            <a:extLst>
              <a:ext uri="{FF2B5EF4-FFF2-40B4-BE49-F238E27FC236}">
                <a16:creationId xmlns:a16="http://schemas.microsoft.com/office/drawing/2014/main" id="{C4C7C261-1B31-48F6-87C6-BA0E0A46C714}"/>
              </a:ext>
            </a:extLst>
          </p:cNvPr>
          <p:cNvSpPr>
            <a:spLocks noGrp="1"/>
          </p:cNvSpPr>
          <p:nvPr>
            <p:ph type="subTitle" idx="4294967295"/>
          </p:nvPr>
        </p:nvSpPr>
        <p:spPr>
          <a:xfrm>
            <a:off x="633047" y="3642439"/>
            <a:ext cx="4009292" cy="1229755"/>
          </a:xfrm>
          <a:prstGeom prst="rect">
            <a:avLst/>
          </a:prstGeom>
          <a:scene3d>
            <a:camera prst="isometricOffAxis2Left">
              <a:rot lat="0" lon="0" rev="0"/>
            </a:camera>
            <a:lightRig rig="threePt" dir="t"/>
          </a:scene3d>
        </p:spPr>
        <p:txBody>
          <a:bodyPr vert="horz" lIns="0" tIns="0" rIns="0" bIns="0" rtlCol="0">
            <a:normAutofit/>
          </a:bodyPr>
          <a:lstStyle/>
          <a:p>
            <a:pPr>
              <a:lnSpc>
                <a:spcPct val="120000"/>
              </a:lnSpc>
              <a:spcBef>
                <a:spcPts val="0"/>
              </a:spcBef>
              <a:spcAft>
                <a:spcPts val="0"/>
              </a:spcAft>
            </a:pPr>
            <a:r>
              <a:rPr lang="en-US" sz="2400" b="0" dirty="0">
                <a:solidFill>
                  <a:schemeClr val="bg1"/>
                </a:solidFill>
                <a:latin typeface="Calibri" panose="020F0502020204030204" pitchFamily="34" charset="0"/>
                <a:cs typeface="Calibri" panose="020F0502020204030204" pitchFamily="34" charset="0"/>
              </a:rPr>
              <a:t>Celio Oliveira, Data Scientist</a:t>
            </a:r>
          </a:p>
          <a:p>
            <a:pPr>
              <a:lnSpc>
                <a:spcPct val="120000"/>
              </a:lnSpc>
              <a:spcBef>
                <a:spcPts val="0"/>
              </a:spcBef>
              <a:spcAft>
                <a:spcPts val="0"/>
              </a:spcAft>
            </a:pPr>
            <a:r>
              <a:rPr lang="en-US" sz="1400" b="0" dirty="0" err="1">
                <a:solidFill>
                  <a:schemeClr val="bg1"/>
                </a:solidFill>
                <a:latin typeface="Calibri" panose="020F0502020204030204" pitchFamily="34" charset="0"/>
                <a:cs typeface="Calibri" panose="020F0502020204030204" pitchFamily="34" charset="0"/>
              </a:rPr>
              <a:t>Oliveira.celior@gmail.com</a:t>
            </a:r>
            <a:endParaRPr lang="en-US" sz="1400" b="0" dirty="0">
              <a:solidFill>
                <a:schemeClr val="bg1"/>
              </a:solidFill>
              <a:latin typeface="Calibri" panose="020F0502020204030204" pitchFamily="34" charset="0"/>
              <a:cs typeface="Calibri" panose="020F0502020204030204" pitchFamily="34" charset="0"/>
            </a:endParaRPr>
          </a:p>
          <a:p>
            <a:pPr>
              <a:lnSpc>
                <a:spcPct val="120000"/>
              </a:lnSpc>
              <a:spcBef>
                <a:spcPts val="0"/>
              </a:spcBef>
              <a:spcAft>
                <a:spcPts val="0"/>
              </a:spcAft>
            </a:pPr>
            <a:r>
              <a:rPr lang="en-US" sz="1400" b="0" dirty="0">
                <a:solidFill>
                  <a:schemeClr val="bg1"/>
                </a:solidFill>
                <a:latin typeface="Calibri" panose="020F0502020204030204" pitchFamily="34" charset="0"/>
                <a:cs typeface="Calibri" panose="020F0502020204030204" pitchFamily="34" charset="0"/>
              </a:rPr>
              <a:t>+1 437.777.9306</a:t>
            </a:r>
          </a:p>
        </p:txBody>
      </p:sp>
    </p:spTree>
    <p:extLst>
      <p:ext uri="{BB962C8B-B14F-4D97-AF65-F5344CB8AC3E}">
        <p14:creationId xmlns:p14="http://schemas.microsoft.com/office/powerpoint/2010/main" val="24768440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CD4EE1-CB27-FA41-B341-7E972A5B5FA2}"/>
              </a:ext>
            </a:extLst>
          </p:cNvPr>
          <p:cNvPicPr>
            <a:picLocks noChangeAspect="1"/>
          </p:cNvPicPr>
          <p:nvPr/>
        </p:nvPicPr>
        <p:blipFill rotWithShape="1">
          <a:blip r:embed="rId3"/>
          <a:srcRect t="69166" b="11616"/>
          <a:stretch/>
        </p:blipFill>
        <p:spPr>
          <a:xfrm>
            <a:off x="-13177" y="-14193"/>
            <a:ext cx="9165652" cy="1159803"/>
          </a:xfrm>
          <a:prstGeom prst="rect">
            <a:avLst/>
          </a:prstGeom>
        </p:spPr>
      </p:pic>
      <p:sp>
        <p:nvSpPr>
          <p:cNvPr id="15" name="Rectangle 14">
            <a:extLst>
              <a:ext uri="{FF2B5EF4-FFF2-40B4-BE49-F238E27FC236}">
                <a16:creationId xmlns:a16="http://schemas.microsoft.com/office/drawing/2014/main" id="{A5C94064-D636-A649-9D08-DC4ED6D69338}"/>
              </a:ext>
            </a:extLst>
          </p:cNvPr>
          <p:cNvSpPr/>
          <p:nvPr/>
        </p:nvSpPr>
        <p:spPr>
          <a:xfrm>
            <a:off x="-11603" y="-16042"/>
            <a:ext cx="9165651" cy="1159803"/>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Content Placeholder 2">
            <a:extLst>
              <a:ext uri="{FF2B5EF4-FFF2-40B4-BE49-F238E27FC236}">
                <a16:creationId xmlns:a16="http://schemas.microsoft.com/office/drawing/2014/main" id="{BEA1A80B-D7B0-C848-9653-F35EF7926F3D}"/>
              </a:ext>
            </a:extLst>
          </p:cNvPr>
          <p:cNvSpPr txBox="1">
            <a:spLocks/>
          </p:cNvSpPr>
          <p:nvPr/>
        </p:nvSpPr>
        <p:spPr>
          <a:xfrm>
            <a:off x="2471895" y="1595181"/>
            <a:ext cx="6672105" cy="1871500"/>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CA" sz="1600" b="0" dirty="0">
                <a:solidFill>
                  <a:srgbClr val="004466"/>
                </a:solidFill>
                <a:latin typeface="Calibri" panose="020F0502020204030204" pitchFamily="34" charset="0"/>
                <a:cs typeface="Calibri" panose="020F0502020204030204" pitchFamily="34" charset="0"/>
              </a:rPr>
              <a:t>Celio Rodrigues de Oliveira is a graduate student at the University of Toronto at the Master of Information Human-Centred Data Science with a collaborative Specialization in Knowledge Media Design.</a:t>
            </a:r>
          </a:p>
          <a:p>
            <a:pPr marL="36900"/>
            <a:r>
              <a:rPr lang="en-CA" sz="1600" b="0" dirty="0">
                <a:solidFill>
                  <a:srgbClr val="004466"/>
                </a:solidFill>
                <a:latin typeface="Calibri" panose="020F0502020204030204" pitchFamily="34" charset="0"/>
                <a:cs typeface="Calibri" panose="020F0502020204030204" pitchFamily="34" charset="0"/>
              </a:rPr>
              <a:t>Currently working for the National Research Council Canada, Construction Department at the Climate Resilient Buildings project.</a:t>
            </a:r>
            <a:endParaRPr lang="en-US" sz="1600" b="0" dirty="0">
              <a:solidFill>
                <a:srgbClr val="004466"/>
              </a:solidFill>
              <a:latin typeface="Calibri" panose="020F0502020204030204" pitchFamily="34" charset="0"/>
              <a:cs typeface="Calibri" panose="020F0502020204030204" pitchFamily="34" charset="0"/>
            </a:endParaRPr>
          </a:p>
        </p:txBody>
      </p:sp>
      <p:pic>
        <p:nvPicPr>
          <p:cNvPr id="3" name="Picture 2" descr="A person wearing a suit and tie&#10;&#10;Description automatically generated">
            <a:extLst>
              <a:ext uri="{FF2B5EF4-FFF2-40B4-BE49-F238E27FC236}">
                <a16:creationId xmlns:a16="http://schemas.microsoft.com/office/drawing/2014/main" id="{D99A4FE1-2755-5D4A-9B3B-CC4F68C1214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9804" t="6053" r="18944" b="48594"/>
          <a:stretch/>
        </p:blipFill>
        <p:spPr>
          <a:xfrm>
            <a:off x="552660" y="1621734"/>
            <a:ext cx="1798656" cy="1552375"/>
          </a:xfrm>
          <a:prstGeom prst="rect">
            <a:avLst/>
          </a:prstGeom>
        </p:spPr>
      </p:pic>
    </p:spTree>
    <p:extLst>
      <p:ext uri="{BB962C8B-B14F-4D97-AF65-F5344CB8AC3E}">
        <p14:creationId xmlns:p14="http://schemas.microsoft.com/office/powerpoint/2010/main" val="3171954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Effect transition="in" filter="fade">
                                      <p:cBhvr>
                                        <p:cTn id="11"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A255BA4-83A4-F64E-931D-CDE192786586}"/>
              </a:ext>
            </a:extLst>
          </p:cNvPr>
          <p:cNvSpPr/>
          <p:nvPr/>
        </p:nvSpPr>
        <p:spPr>
          <a:xfrm>
            <a:off x="-5608" y="-31951"/>
            <a:ext cx="9169272" cy="1159803"/>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ectangle 14">
            <a:extLst>
              <a:ext uri="{FF2B5EF4-FFF2-40B4-BE49-F238E27FC236}">
                <a16:creationId xmlns:a16="http://schemas.microsoft.com/office/drawing/2014/main" id="{6B86F066-3EC7-4E45-9973-30A0658B7BAC}"/>
              </a:ext>
            </a:extLst>
          </p:cNvPr>
          <p:cNvSpPr/>
          <p:nvPr/>
        </p:nvSpPr>
        <p:spPr>
          <a:xfrm>
            <a:off x="-3625" y="-14168"/>
            <a:ext cx="9155576" cy="1159803"/>
          </a:xfrm>
          <a:prstGeom prst="rect">
            <a:avLst/>
          </a:prstGeom>
          <a:solidFill>
            <a:schemeClr val="tx1">
              <a:lumMod val="50000"/>
              <a:lumOff val="5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p:cNvSpPr>
            <a:spLocks noGrp="1"/>
          </p:cNvSpPr>
          <p:nvPr>
            <p:ph type="sldNum" sz="quarter" idx="11"/>
          </p:nvPr>
        </p:nvSpPr>
        <p:spPr/>
        <p:txBody>
          <a:bodyPr/>
          <a:lstStyle/>
          <a:p>
            <a:fld id="{77E68ECE-59D7-452D-8595-BBB947F3BD2D}" type="slidenum">
              <a:rPr lang="en-US" smtClean="0"/>
              <a:pPr/>
              <a:t>3</a:t>
            </a:fld>
            <a:endParaRPr lang="en-US" dirty="0"/>
          </a:p>
        </p:txBody>
      </p:sp>
      <p:pic>
        <p:nvPicPr>
          <p:cNvPr id="14" name="Picture 2">
            <a:extLst>
              <a:ext uri="{FF2B5EF4-FFF2-40B4-BE49-F238E27FC236}">
                <a16:creationId xmlns:a16="http://schemas.microsoft.com/office/drawing/2014/main" id="{768D253A-5A62-304C-8B34-4DA96CA41D01}"/>
              </a:ext>
            </a:extLst>
          </p:cNvPr>
          <p:cNvPicPr>
            <a:picLocks noChangeAspect="1" noChangeArrowheads="1"/>
          </p:cNvPicPr>
          <p:nvPr/>
        </p:nvPicPr>
        <p:blipFill rotWithShape="1">
          <a:blip r:embed="rId3">
            <a:alphaModFix amt="85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6413" b="34593"/>
          <a:stretch/>
        </p:blipFill>
        <p:spPr bwMode="auto">
          <a:xfrm>
            <a:off x="0" y="-34264"/>
            <a:ext cx="9163664" cy="115980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2F88D770-BBB9-2645-A1B1-6C5BFED83A7C}"/>
              </a:ext>
            </a:extLst>
          </p:cNvPr>
          <p:cNvSpPr txBox="1">
            <a:spLocks/>
          </p:cNvSpPr>
          <p:nvPr/>
        </p:nvSpPr>
        <p:spPr>
          <a:xfrm>
            <a:off x="182881" y="1595180"/>
            <a:ext cx="8961120" cy="2811693"/>
          </a:xfrm>
          <a:prstGeom prst="rect">
            <a:avLst/>
          </a:prstGeom>
        </p:spPr>
        <p:txBody>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US" sz="3600" b="0" dirty="0">
                <a:solidFill>
                  <a:srgbClr val="004466"/>
                </a:solidFill>
                <a:latin typeface="Calibri" panose="020F0502020204030204" pitchFamily="34" charset="0"/>
                <a:cs typeface="Calibri" panose="020F0502020204030204" pitchFamily="34" charset="0"/>
              </a:rPr>
              <a:t>The</a:t>
            </a:r>
            <a:r>
              <a:rPr lang="en-US" sz="1200" b="0" dirty="0">
                <a:solidFill>
                  <a:srgbClr val="004466"/>
                </a:solidFill>
                <a:latin typeface="Calibri" panose="020F0502020204030204" pitchFamily="34" charset="0"/>
                <a:cs typeface="Calibri" panose="020F0502020204030204" pitchFamily="34" charset="0"/>
              </a:rPr>
              <a:t> </a:t>
            </a:r>
            <a:r>
              <a:rPr lang="en-US" sz="1600" b="0" dirty="0">
                <a:solidFill>
                  <a:srgbClr val="004466"/>
                </a:solidFill>
                <a:latin typeface="Calibri" panose="020F0502020204030204" pitchFamily="34" charset="0"/>
                <a:cs typeface="Calibri" panose="020F0502020204030204" pitchFamily="34" charset="0"/>
              </a:rPr>
              <a:t>purpose of this study is: </a:t>
            </a:r>
          </a:p>
          <a:p>
            <a:pPr marL="36900"/>
            <a:r>
              <a:rPr lang="en-US" sz="1600" b="0" dirty="0">
                <a:solidFill>
                  <a:srgbClr val="004466"/>
                </a:solidFill>
                <a:latin typeface="Calibri" panose="020F0502020204030204" pitchFamily="34" charset="0"/>
                <a:cs typeface="Calibri" panose="020F0502020204030204" pitchFamily="34" charset="0"/>
              </a:rPr>
              <a:t>    a) Stress the importance of Data Scientists when dealing with sensitive information such as the Credit Default Risk Prediction;</a:t>
            </a:r>
          </a:p>
          <a:p>
            <a:pPr marL="36900"/>
            <a:r>
              <a:rPr lang="en-US" sz="1600" b="0" dirty="0">
                <a:solidFill>
                  <a:srgbClr val="004466"/>
                </a:solidFill>
                <a:latin typeface="Calibri" panose="020F0502020204030204" pitchFamily="34" charset="0"/>
                <a:cs typeface="Calibri" panose="020F0502020204030204" pitchFamily="34" charset="0"/>
              </a:rPr>
              <a:t>    b) Provide a reasonable explanation based on socioeconomic variables, historical relationship, and financial health analysis;</a:t>
            </a:r>
          </a:p>
          <a:p>
            <a:pPr marL="36900"/>
            <a:r>
              <a:rPr lang="en-US" sz="1600" b="0" dirty="0">
                <a:solidFill>
                  <a:srgbClr val="004466"/>
                </a:solidFill>
                <a:latin typeface="Calibri" panose="020F0502020204030204" pitchFamily="34" charset="0"/>
                <a:cs typeface="Calibri" panose="020F0502020204030204" pitchFamily="34" charset="0"/>
              </a:rPr>
              <a:t>    c) Compare human analysis versus IBM automated processes through AI Fairness 360 platform.</a:t>
            </a:r>
          </a:p>
        </p:txBody>
      </p:sp>
      <p:sp>
        <p:nvSpPr>
          <p:cNvPr id="8" name="Rectangle 7">
            <a:extLst>
              <a:ext uri="{FF2B5EF4-FFF2-40B4-BE49-F238E27FC236}">
                <a16:creationId xmlns:a16="http://schemas.microsoft.com/office/drawing/2014/main" id="{885E50B3-43FA-0B49-B2FC-E6BE31C5FB4C}"/>
              </a:ext>
            </a:extLst>
          </p:cNvPr>
          <p:cNvSpPr/>
          <p:nvPr/>
        </p:nvSpPr>
        <p:spPr>
          <a:xfrm>
            <a:off x="-5608" y="-31921"/>
            <a:ext cx="9169272" cy="1159803"/>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itle 1">
            <a:extLst>
              <a:ext uri="{FF2B5EF4-FFF2-40B4-BE49-F238E27FC236}">
                <a16:creationId xmlns:a16="http://schemas.microsoft.com/office/drawing/2014/main" id="{6A92842C-3F69-A84E-94F4-2BB53C0FF040}"/>
              </a:ext>
            </a:extLst>
          </p:cNvPr>
          <p:cNvSpPr txBox="1">
            <a:spLocks/>
          </p:cNvSpPr>
          <p:nvPr/>
        </p:nvSpPr>
        <p:spPr>
          <a:xfrm>
            <a:off x="426246" y="256358"/>
            <a:ext cx="6891768" cy="753439"/>
          </a:xfrm>
          <a:prstGeom prst="rect">
            <a:avLst/>
          </a:prstGeom>
        </p:spPr>
        <p:txBody>
          <a:bodyPr vert="horz" lIns="0" tIns="0" rIns="0" bIns="0" rtlCol="0" anchor="b">
            <a:noAutofit/>
          </a:bodyPr>
          <a:lstStyle>
            <a:lvl1pPr algn="l" defTabSz="914400" rtl="0" eaLnBrk="1" latinLnBrk="0" hangingPunct="1">
              <a:spcBef>
                <a:spcPct val="0"/>
              </a:spcBef>
              <a:buNone/>
              <a:defRPr sz="2800" b="1" kern="1200">
                <a:solidFill>
                  <a:schemeClr val="accent2"/>
                </a:solidFill>
                <a:latin typeface="Arial" panose="020B0604020202020204" pitchFamily="34" charset="0"/>
                <a:ea typeface="+mj-ea"/>
                <a:cs typeface="Arial" panose="020B0604020202020204" pitchFamily="34" charset="0"/>
              </a:defRPr>
            </a:lvl1pPr>
          </a:lstStyle>
          <a:p>
            <a:r>
              <a:rPr lang="en-US" sz="3600" dirty="0">
                <a:solidFill>
                  <a:schemeClr val="bg1"/>
                </a:solidFill>
                <a:latin typeface="Calibri" panose="020F0502020204030204" pitchFamily="34" charset="0"/>
              </a:rPr>
              <a:t>Objective</a:t>
            </a:r>
          </a:p>
        </p:txBody>
      </p:sp>
    </p:spTree>
    <p:extLst>
      <p:ext uri="{BB962C8B-B14F-4D97-AF65-F5344CB8AC3E}">
        <p14:creationId xmlns:p14="http://schemas.microsoft.com/office/powerpoint/2010/main" val="2837459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ral&#10;&#10;Description automatically generated">
            <a:extLst>
              <a:ext uri="{FF2B5EF4-FFF2-40B4-BE49-F238E27FC236}">
                <a16:creationId xmlns:a16="http://schemas.microsoft.com/office/drawing/2014/main" id="{51078127-C54A-9A4D-9546-428A153DAD6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22487" b="50138"/>
          <a:stretch/>
        </p:blipFill>
        <p:spPr>
          <a:xfrm>
            <a:off x="-17183" y="-11574"/>
            <a:ext cx="9184333" cy="1171378"/>
          </a:xfrm>
          <a:prstGeom prst="rect">
            <a:avLst/>
          </a:prstGeom>
        </p:spPr>
      </p:pic>
      <p:sp>
        <p:nvSpPr>
          <p:cNvPr id="3" name="Slide Number Placeholder 2"/>
          <p:cNvSpPr>
            <a:spLocks noGrp="1"/>
          </p:cNvSpPr>
          <p:nvPr>
            <p:ph type="sldNum" sz="quarter" idx="11"/>
          </p:nvPr>
        </p:nvSpPr>
        <p:spPr/>
        <p:txBody>
          <a:bodyPr/>
          <a:lstStyle/>
          <a:p>
            <a:fld id="{77E68ECE-59D7-452D-8595-BBB947F3BD2D}" type="slidenum">
              <a:rPr lang="en-US" smtClean="0"/>
              <a:pPr/>
              <a:t>4</a:t>
            </a:fld>
            <a:endParaRPr lang="en-US" dirty="0"/>
          </a:p>
        </p:txBody>
      </p:sp>
      <p:sp>
        <p:nvSpPr>
          <p:cNvPr id="6" name="Content Placeholder 2">
            <a:extLst>
              <a:ext uri="{FF2B5EF4-FFF2-40B4-BE49-F238E27FC236}">
                <a16:creationId xmlns:a16="http://schemas.microsoft.com/office/drawing/2014/main" id="{66FC3DC1-20BE-3A4E-9AF0-4707D80CBBE0}"/>
              </a:ext>
            </a:extLst>
          </p:cNvPr>
          <p:cNvSpPr txBox="1">
            <a:spLocks/>
          </p:cNvSpPr>
          <p:nvPr/>
        </p:nvSpPr>
        <p:spPr>
          <a:xfrm>
            <a:off x="256032" y="1638340"/>
            <a:ext cx="8430767" cy="3456804"/>
          </a:xfrm>
          <a:prstGeom prst="rect">
            <a:avLst/>
          </a:prstGeom>
        </p:spPr>
        <p:txBody>
          <a:bodyPr vert="horz" lIns="0" tIns="0" rIns="0" bIns="0" rtlCol="0">
            <a:normAutofit/>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US" sz="3600" b="0" dirty="0">
                <a:solidFill>
                  <a:srgbClr val="004466"/>
                </a:solidFill>
                <a:latin typeface="Calibri" panose="020F0502020204030204" pitchFamily="34" charset="0"/>
                <a:cs typeface="Calibri" panose="020F0502020204030204" pitchFamily="34" charset="0"/>
              </a:rPr>
              <a:t>We</a:t>
            </a:r>
            <a:r>
              <a:rPr lang="en-US" sz="1600" b="0" dirty="0">
                <a:solidFill>
                  <a:srgbClr val="004466"/>
                </a:solidFill>
                <a:latin typeface="Calibri" panose="020F0502020204030204" pitchFamily="34" charset="0"/>
                <a:cs typeface="Calibri" panose="020F0502020204030204" pitchFamily="34" charset="0"/>
              </a:rPr>
              <a:t> are consenting to transform the whole data set into continuous variables.</a:t>
            </a:r>
          </a:p>
          <a:p>
            <a:pPr marL="36900"/>
            <a:r>
              <a:rPr lang="en-US" sz="1600" b="0" dirty="0">
                <a:solidFill>
                  <a:srgbClr val="004466"/>
                </a:solidFill>
                <a:latin typeface="Calibri" panose="020F0502020204030204" pitchFamily="34" charset="0"/>
                <a:cs typeface="Calibri" panose="020F0502020204030204" pitchFamily="34" charset="0"/>
              </a:rPr>
              <a:t>This will allow us to treat the problem as a supervised classification. </a:t>
            </a:r>
          </a:p>
          <a:p>
            <a:pPr marL="36900"/>
            <a:r>
              <a:rPr lang="en-US" sz="1600" b="0" dirty="0">
                <a:solidFill>
                  <a:srgbClr val="004466"/>
                </a:solidFill>
                <a:latin typeface="Calibri" panose="020F0502020204030204" pitchFamily="34" charset="0"/>
                <a:cs typeface="Calibri" panose="020F0502020204030204" pitchFamily="34" charset="0"/>
              </a:rPr>
              <a:t>Thus, it is not considered outlier detection, clustering analysis, dimensionality reduction techniques such as Principal Component Analysis, Pearson correlation, etc.</a:t>
            </a:r>
          </a:p>
          <a:p>
            <a:pPr marL="36900"/>
            <a:r>
              <a:rPr lang="en-US" sz="1600" b="0" dirty="0">
                <a:solidFill>
                  <a:srgbClr val="004466"/>
                </a:solidFill>
                <a:latin typeface="Calibri" panose="020F0502020204030204" pitchFamily="34" charset="0"/>
                <a:cs typeface="Calibri" panose="020F0502020204030204" pitchFamily="34" charset="0"/>
              </a:rPr>
              <a:t>Once the data is preprocessed, we expose it to multiple machine learning algorithms from Random Forest to Neural Networks aiming to use the better classification score.</a:t>
            </a:r>
          </a:p>
        </p:txBody>
      </p:sp>
      <p:sp>
        <p:nvSpPr>
          <p:cNvPr id="12" name="Rectangle 11">
            <a:extLst>
              <a:ext uri="{FF2B5EF4-FFF2-40B4-BE49-F238E27FC236}">
                <a16:creationId xmlns:a16="http://schemas.microsoft.com/office/drawing/2014/main" id="{3162FAE6-F733-6541-9596-733D9EF63576}"/>
              </a:ext>
            </a:extLst>
          </p:cNvPr>
          <p:cNvSpPr/>
          <p:nvPr/>
        </p:nvSpPr>
        <p:spPr>
          <a:xfrm>
            <a:off x="-17184" y="-11574"/>
            <a:ext cx="9184333" cy="1159803"/>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itle 1">
            <a:extLst>
              <a:ext uri="{FF2B5EF4-FFF2-40B4-BE49-F238E27FC236}">
                <a16:creationId xmlns:a16="http://schemas.microsoft.com/office/drawing/2014/main" id="{B8F3193F-2CD4-964E-96A5-398EA257783D}"/>
              </a:ext>
            </a:extLst>
          </p:cNvPr>
          <p:cNvSpPr txBox="1">
            <a:spLocks/>
          </p:cNvSpPr>
          <p:nvPr/>
        </p:nvSpPr>
        <p:spPr>
          <a:xfrm>
            <a:off x="426246" y="256358"/>
            <a:ext cx="6891768" cy="753439"/>
          </a:xfrm>
          <a:prstGeom prst="rect">
            <a:avLst/>
          </a:prstGeom>
        </p:spPr>
        <p:txBody>
          <a:bodyPr vert="horz" lIns="0" tIns="0" rIns="0" bIns="0" rtlCol="0" anchor="b">
            <a:noAutofit/>
          </a:bodyPr>
          <a:lstStyle>
            <a:lvl1pPr algn="l" defTabSz="914400" rtl="0" eaLnBrk="1" latinLnBrk="0" hangingPunct="1">
              <a:spcBef>
                <a:spcPct val="0"/>
              </a:spcBef>
              <a:buNone/>
              <a:defRPr sz="2800" b="1" kern="1200">
                <a:solidFill>
                  <a:schemeClr val="accent2"/>
                </a:solidFill>
                <a:latin typeface="Arial" panose="020B0604020202020204" pitchFamily="34" charset="0"/>
                <a:ea typeface="+mj-ea"/>
                <a:cs typeface="Arial" panose="020B0604020202020204" pitchFamily="34" charset="0"/>
              </a:defRPr>
            </a:lvl1pPr>
          </a:lstStyle>
          <a:p>
            <a:r>
              <a:rPr lang="en-US" sz="3600" dirty="0">
                <a:solidFill>
                  <a:schemeClr val="bg1"/>
                </a:solidFill>
                <a:latin typeface="Calibri" panose="020F0502020204030204" pitchFamily="34" charset="0"/>
              </a:rPr>
              <a:t>Technique</a:t>
            </a:r>
          </a:p>
        </p:txBody>
      </p:sp>
    </p:spTree>
    <p:extLst>
      <p:ext uri="{BB962C8B-B14F-4D97-AF65-F5344CB8AC3E}">
        <p14:creationId xmlns:p14="http://schemas.microsoft.com/office/powerpoint/2010/main" val="3947099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water, bird, sitting, table&#10;&#10;Description automatically generated">
            <a:extLst>
              <a:ext uri="{FF2B5EF4-FFF2-40B4-BE49-F238E27FC236}">
                <a16:creationId xmlns:a16="http://schemas.microsoft.com/office/drawing/2014/main" id="{5447F031-2392-3A45-97B0-5FC03744E640}"/>
              </a:ext>
            </a:extLst>
          </p:cNvPr>
          <p:cNvPicPr>
            <a:picLocks noChangeAspect="1"/>
          </p:cNvPicPr>
          <p:nvPr/>
        </p:nvPicPr>
        <p:blipFill rotWithShape="1">
          <a:blip r:embed="rId3" cstate="print">
            <a:alphaModFix amt="70000"/>
            <a:extLst>
              <a:ext uri="{BEBA8EAE-BF5A-486C-A8C5-ECC9F3942E4B}">
                <a14:imgProps xmlns:a14="http://schemas.microsoft.com/office/drawing/2010/main">
                  <a14:imgLayer r:embed="rId4">
                    <a14:imgEffect>
                      <a14:colorTemperature colorTemp="8800"/>
                    </a14:imgEffect>
                    <a14:imgEffect>
                      <a14:saturation sat="66000"/>
                    </a14:imgEffect>
                  </a14:imgLayer>
                </a14:imgProps>
              </a:ext>
              <a:ext uri="{28A0092B-C50C-407E-A947-70E740481C1C}">
                <a14:useLocalDpi xmlns:a14="http://schemas.microsoft.com/office/drawing/2010/main" val="0"/>
              </a:ext>
            </a:extLst>
          </a:blip>
          <a:srcRect t="24293" b="50511"/>
          <a:stretch/>
        </p:blipFill>
        <p:spPr>
          <a:xfrm>
            <a:off x="-16987" y="-35166"/>
            <a:ext cx="9169272" cy="1159804"/>
          </a:xfrm>
          <a:prstGeom prst="rect">
            <a:avLst/>
          </a:prstGeom>
          <a:noFill/>
        </p:spPr>
      </p:pic>
      <p:sp>
        <p:nvSpPr>
          <p:cNvPr id="3" name="Slide Number Placeholder 2"/>
          <p:cNvSpPr>
            <a:spLocks noGrp="1"/>
          </p:cNvSpPr>
          <p:nvPr>
            <p:ph type="sldNum" sz="quarter" idx="11"/>
          </p:nvPr>
        </p:nvSpPr>
        <p:spPr/>
        <p:txBody>
          <a:bodyPr/>
          <a:lstStyle/>
          <a:p>
            <a:fld id="{77E68ECE-59D7-452D-8595-BBB947F3BD2D}" type="slidenum">
              <a:rPr lang="en-US" smtClean="0"/>
              <a:pPr/>
              <a:t>5</a:t>
            </a:fld>
            <a:endParaRPr lang="en-US" dirty="0"/>
          </a:p>
        </p:txBody>
      </p:sp>
      <p:sp>
        <p:nvSpPr>
          <p:cNvPr id="12" name="Rectangle 11">
            <a:extLst>
              <a:ext uri="{FF2B5EF4-FFF2-40B4-BE49-F238E27FC236}">
                <a16:creationId xmlns:a16="http://schemas.microsoft.com/office/drawing/2014/main" id="{3162FAE6-F733-6541-9596-733D9EF63576}"/>
              </a:ext>
            </a:extLst>
          </p:cNvPr>
          <p:cNvSpPr/>
          <p:nvPr/>
        </p:nvSpPr>
        <p:spPr>
          <a:xfrm>
            <a:off x="-5608" y="-31951"/>
            <a:ext cx="9169272" cy="1159803"/>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itle 1">
            <a:extLst>
              <a:ext uri="{FF2B5EF4-FFF2-40B4-BE49-F238E27FC236}">
                <a16:creationId xmlns:a16="http://schemas.microsoft.com/office/drawing/2014/main" id="{B8F3193F-2CD4-964E-96A5-398EA257783D}"/>
              </a:ext>
            </a:extLst>
          </p:cNvPr>
          <p:cNvSpPr txBox="1">
            <a:spLocks/>
          </p:cNvSpPr>
          <p:nvPr/>
        </p:nvSpPr>
        <p:spPr>
          <a:xfrm>
            <a:off x="426246" y="256358"/>
            <a:ext cx="6891768" cy="753439"/>
          </a:xfrm>
          <a:prstGeom prst="rect">
            <a:avLst/>
          </a:prstGeom>
        </p:spPr>
        <p:txBody>
          <a:bodyPr vert="horz" lIns="0" tIns="0" rIns="0" bIns="0" rtlCol="0" anchor="b">
            <a:noAutofit/>
          </a:bodyPr>
          <a:lstStyle>
            <a:lvl1pPr algn="l" defTabSz="914400" rtl="0" eaLnBrk="1" latinLnBrk="0" hangingPunct="1">
              <a:spcBef>
                <a:spcPct val="0"/>
              </a:spcBef>
              <a:buNone/>
              <a:defRPr sz="2800" b="1" kern="1200">
                <a:solidFill>
                  <a:schemeClr val="accent2"/>
                </a:solidFill>
                <a:latin typeface="Arial" panose="020B0604020202020204" pitchFamily="34" charset="0"/>
                <a:ea typeface="+mj-ea"/>
                <a:cs typeface="Arial" panose="020B0604020202020204" pitchFamily="34" charset="0"/>
              </a:defRPr>
            </a:lvl1pPr>
          </a:lstStyle>
          <a:p>
            <a:r>
              <a:rPr lang="en-US" sz="3600" dirty="0">
                <a:solidFill>
                  <a:schemeClr val="bg1"/>
                </a:solidFill>
                <a:latin typeface="Calibri" panose="020F0502020204030204" pitchFamily="34" charset="0"/>
              </a:rPr>
              <a:t>Data Engineering</a:t>
            </a:r>
          </a:p>
        </p:txBody>
      </p:sp>
      <p:sp>
        <p:nvSpPr>
          <p:cNvPr id="39" name="Content Placeholder 2">
            <a:extLst>
              <a:ext uri="{FF2B5EF4-FFF2-40B4-BE49-F238E27FC236}">
                <a16:creationId xmlns:a16="http://schemas.microsoft.com/office/drawing/2014/main" id="{BD3D551F-603E-524D-9BCA-77951FA3D1FE}"/>
              </a:ext>
            </a:extLst>
          </p:cNvPr>
          <p:cNvSpPr txBox="1">
            <a:spLocks/>
          </p:cNvSpPr>
          <p:nvPr/>
        </p:nvSpPr>
        <p:spPr>
          <a:xfrm>
            <a:off x="3217476" y="1598149"/>
            <a:ext cx="2723103" cy="1735214"/>
          </a:xfrm>
          <a:prstGeom prst="rect">
            <a:avLst/>
          </a:prstGeom>
        </p:spPr>
        <p:txBody>
          <a:bodyPr vert="horz" lIns="0" tIns="0" rIns="0" bIns="0" rtlCol="0">
            <a:normAutofit/>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US" sz="3800" b="0" dirty="0">
                <a:solidFill>
                  <a:schemeClr val="accent1"/>
                </a:solidFill>
                <a:latin typeface="Calibri" panose="020F0502020204030204" pitchFamily="34" charset="0"/>
                <a:cs typeface="Calibri" panose="020F0502020204030204" pitchFamily="34" charset="0"/>
              </a:rPr>
              <a:t>In</a:t>
            </a:r>
            <a:r>
              <a:rPr lang="en-US" sz="1600" b="0" dirty="0">
                <a:solidFill>
                  <a:schemeClr val="accent1"/>
                </a:solidFill>
                <a:latin typeface="Calibri" panose="020F0502020204030204" pitchFamily="34" charset="0"/>
                <a:cs typeface="Calibri" panose="020F0502020204030204" pitchFamily="34" charset="0"/>
              </a:rPr>
              <a:t> a quick analysis, we can see the new dataset from categorical to continuous variables.</a:t>
            </a:r>
          </a:p>
        </p:txBody>
      </p:sp>
      <p:pic>
        <p:nvPicPr>
          <p:cNvPr id="6" name="Picture 5" descr="A close up of text on a white background&#10;&#10;Description automatically generated">
            <a:extLst>
              <a:ext uri="{FF2B5EF4-FFF2-40B4-BE49-F238E27FC236}">
                <a16:creationId xmlns:a16="http://schemas.microsoft.com/office/drawing/2014/main" id="{E52AE5E1-23CF-D64A-8270-1DDFC1857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633" y="1412947"/>
            <a:ext cx="2434742" cy="3131312"/>
          </a:xfrm>
          <a:prstGeom prst="rect">
            <a:avLst/>
          </a:prstGeom>
        </p:spPr>
      </p:pic>
      <p:pic>
        <p:nvPicPr>
          <p:cNvPr id="10" name="Picture 9" descr="A close up of text on a white background&#10;&#10;Description automatically generated">
            <a:extLst>
              <a:ext uri="{FF2B5EF4-FFF2-40B4-BE49-F238E27FC236}">
                <a16:creationId xmlns:a16="http://schemas.microsoft.com/office/drawing/2014/main" id="{7F6AA298-843E-2048-AB2F-9C61339CFE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8626" y="1378687"/>
            <a:ext cx="2434742" cy="3206078"/>
          </a:xfrm>
          <a:prstGeom prst="rect">
            <a:avLst/>
          </a:prstGeom>
        </p:spPr>
      </p:pic>
      <p:cxnSp>
        <p:nvCxnSpPr>
          <p:cNvPr id="22" name="Straight Arrow Connector 21">
            <a:extLst>
              <a:ext uri="{FF2B5EF4-FFF2-40B4-BE49-F238E27FC236}">
                <a16:creationId xmlns:a16="http://schemas.microsoft.com/office/drawing/2014/main" id="{6770DD0E-6B7F-0C4E-AD95-016AD02AE845}"/>
              </a:ext>
            </a:extLst>
          </p:cNvPr>
          <p:cNvCxnSpPr>
            <a:cxnSpLocks/>
          </p:cNvCxnSpPr>
          <p:nvPr/>
        </p:nvCxnSpPr>
        <p:spPr>
          <a:xfrm>
            <a:off x="4706798" y="3803660"/>
            <a:ext cx="1374829" cy="290694"/>
          </a:xfrm>
          <a:prstGeom prst="straightConnector1">
            <a:avLst/>
          </a:prstGeom>
          <a:ln w="9525">
            <a:solidFill>
              <a:srgbClr val="920057"/>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B970BA9-98DA-FD4A-BF85-F11FE3AB5939}"/>
              </a:ext>
            </a:extLst>
          </p:cNvPr>
          <p:cNvCxnSpPr>
            <a:cxnSpLocks/>
          </p:cNvCxnSpPr>
          <p:nvPr/>
        </p:nvCxnSpPr>
        <p:spPr>
          <a:xfrm>
            <a:off x="4706799" y="3810246"/>
            <a:ext cx="1406644" cy="390134"/>
          </a:xfrm>
          <a:prstGeom prst="straightConnector1">
            <a:avLst/>
          </a:prstGeom>
          <a:ln w="9525">
            <a:solidFill>
              <a:srgbClr val="920057"/>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5EFFBE-70ED-7043-AB1D-D337C8B20AE3}"/>
              </a:ext>
            </a:extLst>
          </p:cNvPr>
          <p:cNvSpPr txBox="1"/>
          <p:nvPr/>
        </p:nvSpPr>
        <p:spPr>
          <a:xfrm>
            <a:off x="3627455" y="3692191"/>
            <a:ext cx="1151344" cy="646331"/>
          </a:xfrm>
          <a:prstGeom prst="rect">
            <a:avLst/>
          </a:prstGeom>
          <a:noFill/>
        </p:spPr>
        <p:txBody>
          <a:bodyPr wrap="square" rtlCol="0">
            <a:spAutoFit/>
          </a:bodyPr>
          <a:lstStyle/>
          <a:p>
            <a:r>
              <a:rPr lang="en-US" sz="900" dirty="0">
                <a:solidFill>
                  <a:srgbClr val="7030A0"/>
                </a:solidFill>
                <a:latin typeface="Calibri" panose="020F0502020204030204" pitchFamily="34" charset="0"/>
                <a:cs typeface="Calibri" panose="020F0502020204030204" pitchFamily="34" charset="0"/>
              </a:rPr>
              <a:t>Two new columns from the previous Gender and Job classification</a:t>
            </a:r>
          </a:p>
        </p:txBody>
      </p:sp>
    </p:spTree>
    <p:extLst>
      <p:ext uri="{BB962C8B-B14F-4D97-AF65-F5344CB8AC3E}">
        <p14:creationId xmlns:p14="http://schemas.microsoft.com/office/powerpoint/2010/main" val="2478235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 up of a coral&#10;&#10;Description automatically generated">
            <a:extLst>
              <a:ext uri="{FF2B5EF4-FFF2-40B4-BE49-F238E27FC236}">
                <a16:creationId xmlns:a16="http://schemas.microsoft.com/office/drawing/2014/main" id="{28EFE3DD-3CE9-694E-9FE3-58DDDA185E1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22487" b="50138"/>
          <a:stretch/>
        </p:blipFill>
        <p:spPr>
          <a:xfrm>
            <a:off x="-17183" y="-11574"/>
            <a:ext cx="9184333" cy="1171378"/>
          </a:xfrm>
          <a:prstGeom prst="rect">
            <a:avLst/>
          </a:prstGeom>
        </p:spPr>
      </p:pic>
      <p:sp>
        <p:nvSpPr>
          <p:cNvPr id="3" name="Slide Number Placeholder 2"/>
          <p:cNvSpPr>
            <a:spLocks noGrp="1"/>
          </p:cNvSpPr>
          <p:nvPr>
            <p:ph type="sldNum" sz="quarter" idx="11"/>
          </p:nvPr>
        </p:nvSpPr>
        <p:spPr/>
        <p:txBody>
          <a:bodyPr/>
          <a:lstStyle/>
          <a:p>
            <a:fld id="{77E68ECE-59D7-452D-8595-BBB947F3BD2D}" type="slidenum">
              <a:rPr lang="en-US" smtClean="0"/>
              <a:pPr/>
              <a:t>6</a:t>
            </a:fld>
            <a:endParaRPr lang="en-US" dirty="0"/>
          </a:p>
        </p:txBody>
      </p:sp>
      <p:sp>
        <p:nvSpPr>
          <p:cNvPr id="12" name="Rectangle 11">
            <a:extLst>
              <a:ext uri="{FF2B5EF4-FFF2-40B4-BE49-F238E27FC236}">
                <a16:creationId xmlns:a16="http://schemas.microsoft.com/office/drawing/2014/main" id="{3162FAE6-F733-6541-9596-733D9EF63576}"/>
              </a:ext>
            </a:extLst>
          </p:cNvPr>
          <p:cNvSpPr/>
          <p:nvPr/>
        </p:nvSpPr>
        <p:spPr>
          <a:xfrm>
            <a:off x="-22196" y="-13100"/>
            <a:ext cx="9184333" cy="1171377"/>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itle 1">
            <a:extLst>
              <a:ext uri="{FF2B5EF4-FFF2-40B4-BE49-F238E27FC236}">
                <a16:creationId xmlns:a16="http://schemas.microsoft.com/office/drawing/2014/main" id="{B8F3193F-2CD4-964E-96A5-398EA257783D}"/>
              </a:ext>
            </a:extLst>
          </p:cNvPr>
          <p:cNvSpPr txBox="1">
            <a:spLocks/>
          </p:cNvSpPr>
          <p:nvPr/>
        </p:nvSpPr>
        <p:spPr>
          <a:xfrm>
            <a:off x="426246" y="256358"/>
            <a:ext cx="6891768" cy="753439"/>
          </a:xfrm>
          <a:prstGeom prst="rect">
            <a:avLst/>
          </a:prstGeom>
        </p:spPr>
        <p:txBody>
          <a:bodyPr vert="horz" lIns="0" tIns="0" rIns="0" bIns="0" rtlCol="0" anchor="b">
            <a:noAutofit/>
          </a:bodyPr>
          <a:lstStyle>
            <a:lvl1pPr algn="l" defTabSz="914400" rtl="0" eaLnBrk="1" latinLnBrk="0" hangingPunct="1">
              <a:spcBef>
                <a:spcPct val="0"/>
              </a:spcBef>
              <a:buNone/>
              <a:defRPr sz="2800" b="1" kern="1200">
                <a:solidFill>
                  <a:schemeClr val="accent2"/>
                </a:solidFill>
                <a:latin typeface="Arial" panose="020B0604020202020204" pitchFamily="34" charset="0"/>
                <a:ea typeface="+mj-ea"/>
                <a:cs typeface="Arial" panose="020B0604020202020204" pitchFamily="34" charset="0"/>
              </a:defRPr>
            </a:lvl1pPr>
          </a:lstStyle>
          <a:p>
            <a:r>
              <a:rPr lang="en-US" sz="3600" dirty="0">
                <a:solidFill>
                  <a:schemeClr val="bg1"/>
                </a:solidFill>
                <a:latin typeface="Calibri" panose="020F0502020204030204" pitchFamily="34" charset="0"/>
              </a:rPr>
              <a:t>Purity and Entropy levels</a:t>
            </a:r>
          </a:p>
        </p:txBody>
      </p:sp>
      <p:sp>
        <p:nvSpPr>
          <p:cNvPr id="8" name="Content Placeholder 2">
            <a:extLst>
              <a:ext uri="{FF2B5EF4-FFF2-40B4-BE49-F238E27FC236}">
                <a16:creationId xmlns:a16="http://schemas.microsoft.com/office/drawing/2014/main" id="{5AF93209-59C1-0A40-9490-A58E980AF4FA}"/>
              </a:ext>
            </a:extLst>
          </p:cNvPr>
          <p:cNvSpPr txBox="1">
            <a:spLocks/>
          </p:cNvSpPr>
          <p:nvPr/>
        </p:nvSpPr>
        <p:spPr>
          <a:xfrm>
            <a:off x="256032" y="1638340"/>
            <a:ext cx="8430767" cy="1747955"/>
          </a:xfrm>
          <a:prstGeom prst="rect">
            <a:avLst/>
          </a:prstGeom>
        </p:spPr>
        <p:txBody>
          <a:bodyPr vert="horz" lIns="0" tIns="0" rIns="0" bIns="0" rtlCol="0">
            <a:normAutofit/>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US" sz="3600" b="0" dirty="0">
                <a:solidFill>
                  <a:srgbClr val="004466"/>
                </a:solidFill>
                <a:latin typeface="Calibri" panose="020F0502020204030204" pitchFamily="34" charset="0"/>
                <a:cs typeface="Calibri" panose="020F0502020204030204" pitchFamily="34" charset="0"/>
              </a:rPr>
              <a:t>It</a:t>
            </a:r>
            <a:r>
              <a:rPr lang="en-US" sz="1600" b="0" dirty="0">
                <a:solidFill>
                  <a:srgbClr val="004466"/>
                </a:solidFill>
                <a:latin typeface="Calibri" panose="020F0502020204030204" pitchFamily="34" charset="0"/>
                <a:cs typeface="Calibri" panose="020F0502020204030204" pitchFamily="34" charset="0"/>
              </a:rPr>
              <a:t> is measured the entropy and the information gain criteria to define the optimal number of splits in a decision tree grouping observations with similar characteristics.</a:t>
            </a:r>
          </a:p>
          <a:p>
            <a:pPr marL="36900"/>
            <a:r>
              <a:rPr lang="en-US" sz="1600" b="0" dirty="0">
                <a:solidFill>
                  <a:srgbClr val="004466"/>
                </a:solidFill>
                <a:latin typeface="Calibri" panose="020F0502020204030204" pitchFamily="34" charset="0"/>
                <a:cs typeface="Calibri" panose="020F0502020204030204" pitchFamily="34" charset="0"/>
              </a:rPr>
              <a:t>The purity level was reached after split of 38 terminal nodes.</a:t>
            </a:r>
          </a:p>
        </p:txBody>
      </p:sp>
      <p:pic>
        <p:nvPicPr>
          <p:cNvPr id="5" name="Picture 4" descr="A screenshot of a cell phone&#10;&#10;Description automatically generated">
            <a:extLst>
              <a:ext uri="{FF2B5EF4-FFF2-40B4-BE49-F238E27FC236}">
                <a16:creationId xmlns:a16="http://schemas.microsoft.com/office/drawing/2014/main" id="{C614F1EF-1EE1-A94E-8EE1-435A3CFAB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714" y="2779185"/>
            <a:ext cx="2716612" cy="1748862"/>
          </a:xfrm>
          <a:prstGeom prst="rect">
            <a:avLst/>
          </a:prstGeom>
        </p:spPr>
      </p:pic>
    </p:spTree>
    <p:extLst>
      <p:ext uri="{BB962C8B-B14F-4D97-AF65-F5344CB8AC3E}">
        <p14:creationId xmlns:p14="http://schemas.microsoft.com/office/powerpoint/2010/main" val="2596873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laser, scene, outdoor, light&#10;&#10;Description automatically generated">
            <a:extLst>
              <a:ext uri="{FF2B5EF4-FFF2-40B4-BE49-F238E27FC236}">
                <a16:creationId xmlns:a16="http://schemas.microsoft.com/office/drawing/2014/main" id="{55765BAC-38DE-8544-A602-96AA38867753}"/>
              </a:ext>
            </a:extLst>
          </p:cNvPr>
          <p:cNvPicPr>
            <a:picLocks noChangeAspect="1"/>
          </p:cNvPicPr>
          <p:nvPr/>
        </p:nvPicPr>
        <p:blipFill rotWithShape="1">
          <a:blip r:embed="rId3">
            <a:extLst>
              <a:ext uri="{28A0092B-C50C-407E-A947-70E740481C1C}">
                <a14:useLocalDpi xmlns:a14="http://schemas.microsoft.com/office/drawing/2010/main" val="0"/>
              </a:ext>
            </a:extLst>
          </a:blip>
          <a:srcRect t="28436" b="50014"/>
          <a:stretch/>
        </p:blipFill>
        <p:spPr>
          <a:xfrm>
            <a:off x="-28678" y="-57872"/>
            <a:ext cx="9197949" cy="1159803"/>
          </a:xfrm>
          <a:prstGeom prst="rect">
            <a:avLst/>
          </a:prstGeom>
        </p:spPr>
      </p:pic>
      <p:sp>
        <p:nvSpPr>
          <p:cNvPr id="3" name="Slide Number Placeholder 2"/>
          <p:cNvSpPr>
            <a:spLocks noGrp="1"/>
          </p:cNvSpPr>
          <p:nvPr>
            <p:ph type="sldNum" sz="quarter" idx="11"/>
          </p:nvPr>
        </p:nvSpPr>
        <p:spPr/>
        <p:txBody>
          <a:bodyPr/>
          <a:lstStyle/>
          <a:p>
            <a:fld id="{77E68ECE-59D7-452D-8595-BBB947F3BD2D}" type="slidenum">
              <a:rPr lang="en-US" smtClean="0"/>
              <a:pPr/>
              <a:t>7</a:t>
            </a:fld>
            <a:endParaRPr lang="en-US" dirty="0"/>
          </a:p>
        </p:txBody>
      </p:sp>
      <p:sp>
        <p:nvSpPr>
          <p:cNvPr id="12" name="Rectangle 11">
            <a:extLst>
              <a:ext uri="{FF2B5EF4-FFF2-40B4-BE49-F238E27FC236}">
                <a16:creationId xmlns:a16="http://schemas.microsoft.com/office/drawing/2014/main" id="{3162FAE6-F733-6541-9596-733D9EF63576}"/>
              </a:ext>
            </a:extLst>
          </p:cNvPr>
          <p:cNvSpPr/>
          <p:nvPr/>
        </p:nvSpPr>
        <p:spPr>
          <a:xfrm>
            <a:off x="-25273" y="-57873"/>
            <a:ext cx="9194543" cy="1159803"/>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itle 1">
            <a:extLst>
              <a:ext uri="{FF2B5EF4-FFF2-40B4-BE49-F238E27FC236}">
                <a16:creationId xmlns:a16="http://schemas.microsoft.com/office/drawing/2014/main" id="{B8F3193F-2CD4-964E-96A5-398EA257783D}"/>
              </a:ext>
            </a:extLst>
          </p:cNvPr>
          <p:cNvSpPr txBox="1">
            <a:spLocks/>
          </p:cNvSpPr>
          <p:nvPr/>
        </p:nvSpPr>
        <p:spPr>
          <a:xfrm>
            <a:off x="426246" y="256358"/>
            <a:ext cx="6891768" cy="753439"/>
          </a:xfrm>
          <a:prstGeom prst="rect">
            <a:avLst/>
          </a:prstGeom>
        </p:spPr>
        <p:txBody>
          <a:bodyPr vert="horz" lIns="0" tIns="0" rIns="0" bIns="0" rtlCol="0" anchor="b">
            <a:noAutofit/>
          </a:bodyPr>
          <a:lstStyle>
            <a:lvl1pPr algn="l" defTabSz="914400" rtl="0" eaLnBrk="1" latinLnBrk="0" hangingPunct="1">
              <a:spcBef>
                <a:spcPct val="0"/>
              </a:spcBef>
              <a:buNone/>
              <a:defRPr sz="2800" b="1" kern="1200">
                <a:solidFill>
                  <a:schemeClr val="accent2"/>
                </a:solidFill>
                <a:latin typeface="Arial" panose="020B0604020202020204" pitchFamily="34" charset="0"/>
                <a:ea typeface="+mj-ea"/>
                <a:cs typeface="Arial" panose="020B0604020202020204" pitchFamily="34" charset="0"/>
              </a:defRPr>
            </a:lvl1pPr>
          </a:lstStyle>
          <a:p>
            <a:r>
              <a:rPr lang="en-US" sz="3600" dirty="0">
                <a:solidFill>
                  <a:schemeClr val="bg1"/>
                </a:solidFill>
                <a:latin typeface="Calibri" panose="020F0502020204030204" pitchFamily="34" charset="0"/>
              </a:rPr>
              <a:t>Feature Importance</a:t>
            </a:r>
          </a:p>
        </p:txBody>
      </p:sp>
      <p:sp>
        <p:nvSpPr>
          <p:cNvPr id="8" name="Content Placeholder 2">
            <a:extLst>
              <a:ext uri="{FF2B5EF4-FFF2-40B4-BE49-F238E27FC236}">
                <a16:creationId xmlns:a16="http://schemas.microsoft.com/office/drawing/2014/main" id="{5AF93209-59C1-0A40-9490-A58E980AF4FA}"/>
              </a:ext>
            </a:extLst>
          </p:cNvPr>
          <p:cNvSpPr txBox="1">
            <a:spLocks/>
          </p:cNvSpPr>
          <p:nvPr/>
        </p:nvSpPr>
        <p:spPr>
          <a:xfrm>
            <a:off x="256033" y="1638340"/>
            <a:ext cx="6768882" cy="115980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US" sz="3600" b="0" dirty="0">
                <a:solidFill>
                  <a:srgbClr val="004466"/>
                </a:solidFill>
                <a:latin typeface="Calibri" panose="020F0502020204030204" pitchFamily="34" charset="0"/>
                <a:cs typeface="Calibri" panose="020F0502020204030204" pitchFamily="34" charset="0"/>
              </a:rPr>
              <a:t>For</a:t>
            </a:r>
            <a:r>
              <a:rPr lang="en-US" sz="1600" b="0" dirty="0">
                <a:solidFill>
                  <a:srgbClr val="004466"/>
                </a:solidFill>
                <a:latin typeface="Calibri" panose="020F0502020204030204" pitchFamily="34" charset="0"/>
                <a:cs typeface="Calibri" panose="020F0502020204030204" pitchFamily="34" charset="0"/>
              </a:rPr>
              <a:t> this dataset, features were classified according to information gain criteria in the following order:</a:t>
            </a:r>
          </a:p>
          <a:p>
            <a:pPr marL="36900"/>
            <a:endParaRPr lang="en-US" sz="1600" b="0" dirty="0">
              <a:solidFill>
                <a:srgbClr val="004466"/>
              </a:solidFill>
              <a:latin typeface="Calibri" panose="020F0502020204030204" pitchFamily="34" charset="0"/>
              <a:cs typeface="Calibri" panose="020F0502020204030204" pitchFamily="34" charset="0"/>
            </a:endParaRPr>
          </a:p>
        </p:txBody>
      </p:sp>
      <p:pic>
        <p:nvPicPr>
          <p:cNvPr id="10" name="Picture 9" descr="A close up of a logo&#10;&#10;Description automatically generated">
            <a:extLst>
              <a:ext uri="{FF2B5EF4-FFF2-40B4-BE49-F238E27FC236}">
                <a16:creationId xmlns:a16="http://schemas.microsoft.com/office/drawing/2014/main" id="{A2B43C85-0F8B-DB4D-8A58-C0F7B824E1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801" y="2571750"/>
            <a:ext cx="5779345" cy="2077458"/>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53EA92E2-04DC-F141-80F0-EBD059DB6A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6668" y="1954575"/>
            <a:ext cx="896493" cy="2694633"/>
          </a:xfrm>
          <a:prstGeom prst="rect">
            <a:avLst/>
          </a:prstGeom>
        </p:spPr>
      </p:pic>
    </p:spTree>
    <p:extLst>
      <p:ext uri="{BB962C8B-B14F-4D97-AF65-F5344CB8AC3E}">
        <p14:creationId xmlns:p14="http://schemas.microsoft.com/office/powerpoint/2010/main" val="273542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aser, scene, outdoor, light&#10;&#10;Description automatically generated">
            <a:extLst>
              <a:ext uri="{FF2B5EF4-FFF2-40B4-BE49-F238E27FC236}">
                <a16:creationId xmlns:a16="http://schemas.microsoft.com/office/drawing/2014/main" id="{C6EF5850-77C8-464B-8846-13E89BE5F156}"/>
              </a:ext>
            </a:extLst>
          </p:cNvPr>
          <p:cNvPicPr>
            <a:picLocks noChangeAspect="1"/>
          </p:cNvPicPr>
          <p:nvPr/>
        </p:nvPicPr>
        <p:blipFill rotWithShape="1">
          <a:blip r:embed="rId3">
            <a:extLst>
              <a:ext uri="{28A0092B-C50C-407E-A947-70E740481C1C}">
                <a14:useLocalDpi xmlns:a14="http://schemas.microsoft.com/office/drawing/2010/main" val="0"/>
              </a:ext>
            </a:extLst>
          </a:blip>
          <a:srcRect t="28436" b="50014"/>
          <a:stretch/>
        </p:blipFill>
        <p:spPr>
          <a:xfrm>
            <a:off x="-28678" y="-57872"/>
            <a:ext cx="9197949" cy="1159803"/>
          </a:xfrm>
          <a:prstGeom prst="rect">
            <a:avLst/>
          </a:prstGeom>
        </p:spPr>
      </p:pic>
      <p:sp>
        <p:nvSpPr>
          <p:cNvPr id="3" name="Slide Number Placeholder 2"/>
          <p:cNvSpPr>
            <a:spLocks noGrp="1"/>
          </p:cNvSpPr>
          <p:nvPr>
            <p:ph type="sldNum" sz="quarter" idx="11"/>
          </p:nvPr>
        </p:nvSpPr>
        <p:spPr/>
        <p:txBody>
          <a:bodyPr/>
          <a:lstStyle/>
          <a:p>
            <a:fld id="{77E68ECE-59D7-452D-8595-BBB947F3BD2D}" type="slidenum">
              <a:rPr lang="en-US" smtClean="0"/>
              <a:pPr/>
              <a:t>8</a:t>
            </a:fld>
            <a:endParaRPr lang="en-US" dirty="0"/>
          </a:p>
        </p:txBody>
      </p:sp>
      <p:sp>
        <p:nvSpPr>
          <p:cNvPr id="12" name="Rectangle 11">
            <a:extLst>
              <a:ext uri="{FF2B5EF4-FFF2-40B4-BE49-F238E27FC236}">
                <a16:creationId xmlns:a16="http://schemas.microsoft.com/office/drawing/2014/main" id="{3162FAE6-F733-6541-9596-733D9EF63576}"/>
              </a:ext>
            </a:extLst>
          </p:cNvPr>
          <p:cNvSpPr/>
          <p:nvPr/>
        </p:nvSpPr>
        <p:spPr>
          <a:xfrm>
            <a:off x="-28678" y="-57873"/>
            <a:ext cx="9205349" cy="1159803"/>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itle 1">
            <a:extLst>
              <a:ext uri="{FF2B5EF4-FFF2-40B4-BE49-F238E27FC236}">
                <a16:creationId xmlns:a16="http://schemas.microsoft.com/office/drawing/2014/main" id="{B8F3193F-2CD4-964E-96A5-398EA257783D}"/>
              </a:ext>
            </a:extLst>
          </p:cNvPr>
          <p:cNvSpPr txBox="1">
            <a:spLocks/>
          </p:cNvSpPr>
          <p:nvPr/>
        </p:nvSpPr>
        <p:spPr>
          <a:xfrm>
            <a:off x="426246" y="256358"/>
            <a:ext cx="6891768" cy="753439"/>
          </a:xfrm>
          <a:prstGeom prst="rect">
            <a:avLst/>
          </a:prstGeom>
        </p:spPr>
        <p:txBody>
          <a:bodyPr vert="horz" lIns="0" tIns="0" rIns="0" bIns="0" rtlCol="0" anchor="b">
            <a:noAutofit/>
          </a:bodyPr>
          <a:lstStyle>
            <a:lvl1pPr algn="l" defTabSz="914400" rtl="0" eaLnBrk="1" latinLnBrk="0" hangingPunct="1">
              <a:spcBef>
                <a:spcPct val="0"/>
              </a:spcBef>
              <a:buNone/>
              <a:defRPr sz="2800" b="1" kern="1200">
                <a:solidFill>
                  <a:schemeClr val="accent2"/>
                </a:solidFill>
                <a:latin typeface="Arial" panose="020B0604020202020204" pitchFamily="34" charset="0"/>
                <a:ea typeface="+mj-ea"/>
                <a:cs typeface="Arial" panose="020B0604020202020204" pitchFamily="34" charset="0"/>
              </a:defRPr>
            </a:lvl1pPr>
          </a:lstStyle>
          <a:p>
            <a:r>
              <a:rPr lang="en-US" sz="3600" dirty="0">
                <a:solidFill>
                  <a:schemeClr val="bg1"/>
                </a:solidFill>
                <a:latin typeface="Calibri" panose="020F0502020204030204" pitchFamily="34" charset="0"/>
              </a:rPr>
              <a:t>Feature Correlation - Heatmap</a:t>
            </a:r>
          </a:p>
        </p:txBody>
      </p:sp>
      <p:pic>
        <p:nvPicPr>
          <p:cNvPr id="4" name="Picture 3">
            <a:extLst>
              <a:ext uri="{FF2B5EF4-FFF2-40B4-BE49-F238E27FC236}">
                <a16:creationId xmlns:a16="http://schemas.microsoft.com/office/drawing/2014/main" id="{DC6715A0-E2E2-6A45-93FA-5726B2F38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72" y="1475617"/>
            <a:ext cx="7596554" cy="2937452"/>
          </a:xfrm>
          <a:prstGeom prst="rect">
            <a:avLst/>
          </a:prstGeom>
        </p:spPr>
      </p:pic>
    </p:spTree>
    <p:extLst>
      <p:ext uri="{BB962C8B-B14F-4D97-AF65-F5344CB8AC3E}">
        <p14:creationId xmlns:p14="http://schemas.microsoft.com/office/powerpoint/2010/main" val="23786475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laser, scene, outdoor, light&#10;&#10;Description automatically generated">
            <a:extLst>
              <a:ext uri="{FF2B5EF4-FFF2-40B4-BE49-F238E27FC236}">
                <a16:creationId xmlns:a16="http://schemas.microsoft.com/office/drawing/2014/main" id="{6EF7DEC5-502D-6544-AED8-212DA8EC1766}"/>
              </a:ext>
            </a:extLst>
          </p:cNvPr>
          <p:cNvPicPr>
            <a:picLocks noChangeAspect="1"/>
          </p:cNvPicPr>
          <p:nvPr/>
        </p:nvPicPr>
        <p:blipFill rotWithShape="1">
          <a:blip r:embed="rId3">
            <a:extLst>
              <a:ext uri="{28A0092B-C50C-407E-A947-70E740481C1C}">
                <a14:useLocalDpi xmlns:a14="http://schemas.microsoft.com/office/drawing/2010/main" val="0"/>
              </a:ext>
            </a:extLst>
          </a:blip>
          <a:srcRect t="28436" b="50014"/>
          <a:stretch/>
        </p:blipFill>
        <p:spPr>
          <a:xfrm>
            <a:off x="-28678" y="-57872"/>
            <a:ext cx="9197949" cy="1159803"/>
          </a:xfrm>
          <a:prstGeom prst="rect">
            <a:avLst/>
          </a:prstGeom>
        </p:spPr>
      </p:pic>
      <p:sp>
        <p:nvSpPr>
          <p:cNvPr id="3" name="Slide Number Placeholder 2"/>
          <p:cNvSpPr>
            <a:spLocks noGrp="1"/>
          </p:cNvSpPr>
          <p:nvPr>
            <p:ph type="sldNum" sz="quarter" idx="11"/>
          </p:nvPr>
        </p:nvSpPr>
        <p:spPr/>
        <p:txBody>
          <a:bodyPr/>
          <a:lstStyle/>
          <a:p>
            <a:fld id="{77E68ECE-59D7-452D-8595-BBB947F3BD2D}" type="slidenum">
              <a:rPr lang="en-US" smtClean="0"/>
              <a:pPr/>
              <a:t>9</a:t>
            </a:fld>
            <a:endParaRPr lang="en-US" dirty="0"/>
          </a:p>
        </p:txBody>
      </p:sp>
      <p:sp>
        <p:nvSpPr>
          <p:cNvPr id="12" name="Rectangle 11">
            <a:extLst>
              <a:ext uri="{FF2B5EF4-FFF2-40B4-BE49-F238E27FC236}">
                <a16:creationId xmlns:a16="http://schemas.microsoft.com/office/drawing/2014/main" id="{3162FAE6-F733-6541-9596-733D9EF63576}"/>
              </a:ext>
            </a:extLst>
          </p:cNvPr>
          <p:cNvSpPr/>
          <p:nvPr/>
        </p:nvSpPr>
        <p:spPr>
          <a:xfrm>
            <a:off x="-28679" y="-57872"/>
            <a:ext cx="9197949" cy="1159803"/>
          </a:xfrm>
          <a:prstGeom prst="rect">
            <a:avLst/>
          </a:prstGeom>
          <a:solidFill>
            <a:schemeClr val="tx1">
              <a:lumMod val="50000"/>
              <a:lumOff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itle 1">
            <a:extLst>
              <a:ext uri="{FF2B5EF4-FFF2-40B4-BE49-F238E27FC236}">
                <a16:creationId xmlns:a16="http://schemas.microsoft.com/office/drawing/2014/main" id="{B8F3193F-2CD4-964E-96A5-398EA257783D}"/>
              </a:ext>
            </a:extLst>
          </p:cNvPr>
          <p:cNvSpPr txBox="1">
            <a:spLocks/>
          </p:cNvSpPr>
          <p:nvPr/>
        </p:nvSpPr>
        <p:spPr>
          <a:xfrm>
            <a:off x="426246" y="256358"/>
            <a:ext cx="6891768" cy="753439"/>
          </a:xfrm>
          <a:prstGeom prst="rect">
            <a:avLst/>
          </a:prstGeom>
        </p:spPr>
        <p:txBody>
          <a:bodyPr vert="horz" lIns="0" tIns="0" rIns="0" bIns="0" rtlCol="0" anchor="b">
            <a:noAutofit/>
          </a:bodyPr>
          <a:lstStyle>
            <a:lvl1pPr algn="l" defTabSz="914400" rtl="0" eaLnBrk="1" latinLnBrk="0" hangingPunct="1">
              <a:spcBef>
                <a:spcPct val="0"/>
              </a:spcBef>
              <a:buNone/>
              <a:defRPr sz="2800" b="1" kern="1200">
                <a:solidFill>
                  <a:schemeClr val="accent2"/>
                </a:solidFill>
                <a:latin typeface="Arial" panose="020B0604020202020204" pitchFamily="34" charset="0"/>
                <a:ea typeface="+mj-ea"/>
                <a:cs typeface="Arial" panose="020B0604020202020204" pitchFamily="34" charset="0"/>
              </a:defRPr>
            </a:lvl1pPr>
          </a:lstStyle>
          <a:p>
            <a:r>
              <a:rPr lang="en-US" sz="3600" dirty="0">
                <a:solidFill>
                  <a:schemeClr val="bg1"/>
                </a:solidFill>
                <a:latin typeface="Calibri" panose="020F0502020204030204" pitchFamily="34" charset="0"/>
              </a:rPr>
              <a:t>Feature Correlation</a:t>
            </a:r>
          </a:p>
        </p:txBody>
      </p:sp>
      <p:sp>
        <p:nvSpPr>
          <p:cNvPr id="8" name="Content Placeholder 2">
            <a:extLst>
              <a:ext uri="{FF2B5EF4-FFF2-40B4-BE49-F238E27FC236}">
                <a16:creationId xmlns:a16="http://schemas.microsoft.com/office/drawing/2014/main" id="{5AF93209-59C1-0A40-9490-A58E980AF4FA}"/>
              </a:ext>
            </a:extLst>
          </p:cNvPr>
          <p:cNvSpPr txBox="1">
            <a:spLocks/>
          </p:cNvSpPr>
          <p:nvPr/>
        </p:nvSpPr>
        <p:spPr>
          <a:xfrm>
            <a:off x="259317" y="1173632"/>
            <a:ext cx="8616663" cy="373055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900"/>
            <a:r>
              <a:rPr lang="en-US" sz="3600" b="0" dirty="0">
                <a:solidFill>
                  <a:srgbClr val="004466"/>
                </a:solidFill>
                <a:latin typeface="Calibri" panose="020F0502020204030204" pitchFamily="34" charset="0"/>
                <a:cs typeface="Calibri" panose="020F0502020204030204" pitchFamily="34" charset="0"/>
              </a:rPr>
              <a:t>This</a:t>
            </a:r>
            <a:r>
              <a:rPr lang="en-US" sz="1400" b="0" dirty="0">
                <a:solidFill>
                  <a:srgbClr val="004466"/>
                </a:solidFill>
                <a:latin typeface="Calibri" panose="020F0502020204030204" pitchFamily="34" charset="0"/>
                <a:cs typeface="Calibri" panose="020F0502020204030204" pitchFamily="34" charset="0"/>
              </a:rPr>
              <a:t> analysis brings some expected correlated criteria and intriguing others:</a:t>
            </a:r>
          </a:p>
          <a:p>
            <a:pPr marL="36900"/>
            <a:r>
              <a:rPr lang="en-US" sz="1400" b="0" dirty="0">
                <a:solidFill>
                  <a:srgbClr val="004466"/>
                </a:solidFill>
                <a:latin typeface="Calibri" panose="020F0502020204030204" pitchFamily="34" charset="0"/>
                <a:cs typeface="Calibri" panose="020F0502020204030204" pitchFamily="34" charset="0"/>
              </a:rPr>
              <a:t>    1. Positive correlation between Credit Amount and the Duration of an existing checking account, </a:t>
            </a:r>
          </a:p>
          <a:p>
            <a:pPr marL="36900"/>
            <a:r>
              <a:rPr lang="en-US" sz="1400" b="0" dirty="0">
                <a:solidFill>
                  <a:srgbClr val="004466"/>
                </a:solidFill>
                <a:latin typeface="Calibri" panose="020F0502020204030204" pitchFamily="34" charset="0"/>
                <a:cs typeface="Calibri" panose="020F0502020204030204" pitchFamily="34" charset="0"/>
              </a:rPr>
              <a:t>    2. Medium Positive correlation between Property, Residence, and Housing as clients who own their houses have a property and do live there for a few years, as well as Job and Foreign as this is the most reasonable explanation for having a foreigner in the country (if not for study), </a:t>
            </a:r>
          </a:p>
          <a:p>
            <a:pPr marL="36900"/>
            <a:r>
              <a:rPr lang="en-US" sz="1400" b="0" dirty="0">
                <a:solidFill>
                  <a:srgbClr val="004466"/>
                </a:solidFill>
                <a:latin typeface="Calibri" panose="020F0502020204030204" pitchFamily="34" charset="0"/>
                <a:cs typeface="Calibri" panose="020F0502020204030204" pitchFamily="34" charset="0"/>
              </a:rPr>
              <a:t>    3. Weak Positive correlation between having a Job and a registered Telephone number,</a:t>
            </a:r>
          </a:p>
          <a:p>
            <a:pPr marL="36900"/>
            <a:r>
              <a:rPr lang="en-US" sz="1400" b="0" dirty="0">
                <a:solidFill>
                  <a:srgbClr val="004466"/>
                </a:solidFill>
                <a:latin typeface="Calibri" panose="020F0502020204030204" pitchFamily="34" charset="0"/>
                <a:cs typeface="Calibri" panose="020F0502020204030204" pitchFamily="34" charset="0"/>
              </a:rPr>
              <a:t>    4. Negative correlation between Civil status, Gender and Permanent Resident status; and surprisingly between Credit History and the number of products with the financial institution,</a:t>
            </a:r>
          </a:p>
          <a:p>
            <a:pPr marL="36900"/>
            <a:r>
              <a:rPr lang="en-US" sz="1400" b="0" dirty="0">
                <a:solidFill>
                  <a:srgbClr val="004466"/>
                </a:solidFill>
                <a:latin typeface="Calibri" panose="020F0502020204030204" pitchFamily="34" charset="0"/>
                <a:cs typeface="Calibri" panose="020F0502020204030204" pitchFamily="34" charset="0"/>
              </a:rPr>
              <a:t>    5. Weak Negative correlation between the Duration of the relationship, the Amount of money being administrated by the institution, and owning a Property.</a:t>
            </a:r>
          </a:p>
        </p:txBody>
      </p:sp>
    </p:spTree>
    <p:extLst>
      <p:ext uri="{BB962C8B-B14F-4D97-AF65-F5344CB8AC3E}">
        <p14:creationId xmlns:p14="http://schemas.microsoft.com/office/powerpoint/2010/main" val="2824082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theme/theme1.xml><?xml version="1.0" encoding="utf-8"?>
<a:theme xmlns:a="http://schemas.openxmlformats.org/drawingml/2006/main" name="Summary_Slides">
  <a:themeElements>
    <a:clrScheme name="2018 NRC-CNRC PPT">
      <a:dk1>
        <a:srgbClr val="000000"/>
      </a:dk1>
      <a:lt1>
        <a:srgbClr val="FFFFFF"/>
      </a:lt1>
      <a:dk2>
        <a:srgbClr val="0099AA"/>
      </a:dk2>
      <a:lt2>
        <a:srgbClr val="004411"/>
      </a:lt2>
      <a:accent1>
        <a:srgbClr val="003353"/>
      </a:accent1>
      <a:accent2>
        <a:srgbClr val="006688"/>
      </a:accent2>
      <a:accent3>
        <a:srgbClr val="550033"/>
      </a:accent3>
      <a:accent4>
        <a:srgbClr val="AA0011"/>
      </a:accent4>
      <a:accent5>
        <a:srgbClr val="669933"/>
      </a:accent5>
      <a:accent6>
        <a:srgbClr val="FF8822"/>
      </a:accent6>
      <a:hlink>
        <a:srgbClr val="595959"/>
      </a:hlink>
      <a:folHlink>
        <a:srgbClr val="00000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945</Words>
  <Application>Microsoft Macintosh PowerPoint</Application>
  <PresentationFormat>On-screen Show (16:9)</PresentationFormat>
  <Paragraphs>82</Paragraphs>
  <Slides>15</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Summary_Slides</vt:lpstr>
      <vt:lpstr>(Un)Bias on Credit Risk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Bagging Methods</vt:lpstr>
      <vt:lpstr>Boosting and Neural Networks</vt:lpstr>
      <vt:lpstr>Benchmark</vt:lpstr>
      <vt:lpstr>Benchmark – IBM Auto Fairness 360 </vt:lpstr>
      <vt:lpstr>Benchmark – Classification (AIF360)</vt:lpstr>
      <vt:lpstr>To be continued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2020-04-09T22:34:29Z</dcterms:created>
  <dcterms:modified xsi:type="dcterms:W3CDTF">2020-06-01T01:22:08Z</dcterms:modified>
</cp:coreProperties>
</file>